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4" r:id="rId3"/>
    <p:sldId id="258" r:id="rId4"/>
    <p:sldId id="256" r:id="rId5"/>
    <p:sldId id="266" r:id="rId6"/>
    <p:sldId id="263" r:id="rId7"/>
    <p:sldId id="264" r:id="rId8"/>
    <p:sldId id="265" r:id="rId9"/>
    <p:sldId id="269" r:id="rId10"/>
    <p:sldId id="270" r:id="rId11"/>
    <p:sldId id="271" r:id="rId12"/>
    <p:sldId id="272" r:id="rId13"/>
    <p:sldId id="274" r:id="rId14"/>
    <p:sldId id="275" r:id="rId15"/>
    <p:sldId id="285" r:id="rId16"/>
    <p:sldId id="28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3" autoAdjust="0"/>
    <p:restoredTop sz="94660"/>
  </p:normalViewPr>
  <p:slideViewPr>
    <p:cSldViewPr snapToGrid="0">
      <p:cViewPr varScale="1">
        <p:scale>
          <a:sx n="80" d="100"/>
          <a:sy n="80" d="100"/>
        </p:scale>
        <p:origin x="91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27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85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7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60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213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0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65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14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42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21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98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87E86-B3F5-468A-98E4-041CF72698DA}" type="datetimeFigureOut">
              <a:rPr lang="ko-KR" altLang="en-US" smtClean="0"/>
              <a:t>2022-12-09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2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1422" y="27993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/>
              <a:t>Use case</a:t>
            </a:r>
            <a:endParaRPr lang="ko-KR" altLang="en-US" sz="4000" u="sng" dirty="0"/>
          </a:p>
        </p:txBody>
      </p:sp>
    </p:spTree>
    <p:extLst>
      <p:ext uri="{BB962C8B-B14F-4D97-AF65-F5344CB8AC3E}">
        <p14:creationId xmlns:p14="http://schemas.microsoft.com/office/powerpoint/2010/main" val="1726072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52599" y="3510643"/>
            <a:ext cx="4305299" cy="2100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1"/>
          </p:cNvCxnSpPr>
          <p:nvPr/>
        </p:nvCxnSpPr>
        <p:spPr>
          <a:xfrm flipH="1">
            <a:off x="6057898" y="3075215"/>
            <a:ext cx="680359" cy="136071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98077" y="4267982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요약 정보 확인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추천 슬라이드 확인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129643" y="4897175"/>
            <a:ext cx="290990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대기 </a:t>
            </a:r>
            <a:r>
              <a:rPr lang="en-US" altLang="ko-KR" dirty="0"/>
              <a:t>list </a:t>
            </a:r>
            <a:r>
              <a:rPr lang="ko-KR" altLang="en-US" dirty="0"/>
              <a:t>추가 여부 결정</a:t>
            </a:r>
          </a:p>
        </p:txBody>
      </p:sp>
    </p:spTree>
    <p:extLst>
      <p:ext uri="{BB962C8B-B14F-4D97-AF65-F5344CB8AC3E}">
        <p14:creationId xmlns:p14="http://schemas.microsoft.com/office/powerpoint/2010/main" val="5202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자세한 정보 확인 필요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8527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패치 검토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최종 확인</a:t>
            </a:r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* </a:t>
            </a:r>
            <a:r>
              <a:rPr lang="ko-KR" altLang="en-US" dirty="0"/>
              <a:t>패치 파트 </a:t>
            </a:r>
            <a:r>
              <a:rPr lang="en-US" altLang="ko-KR" dirty="0"/>
              <a:t>UI </a:t>
            </a:r>
            <a:r>
              <a:rPr lang="ko-KR" altLang="en-US" dirty="0"/>
              <a:t>에 대해서는 좀 </a:t>
            </a:r>
            <a:r>
              <a:rPr lang="ko-KR" altLang="en-US" dirty="0" err="1"/>
              <a:t>더논의가</a:t>
            </a:r>
            <a:r>
              <a:rPr lang="ko-KR" altLang="en-US" dirty="0"/>
              <a:t> 필요함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패치 레이블 수정</a:t>
            </a:r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99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5" y="3063240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633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반영 결과 확인</a:t>
            </a:r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49370"/>
            <a:ext cx="913857" cy="107858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652806" y="4895306"/>
            <a:ext cx="5756908" cy="1708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</a:rPr>
              <a:t>UI note: [</a:t>
            </a:r>
            <a:r>
              <a:rPr lang="ko-KR" altLang="en-US" sz="1400" b="1" dirty="0" err="1">
                <a:solidFill>
                  <a:schemeClr val="accent5"/>
                </a:solidFill>
              </a:rPr>
              <a:t>재학습</a:t>
            </a:r>
            <a:r>
              <a:rPr lang="ko-KR" altLang="en-US" sz="1400" b="1" dirty="0">
                <a:solidFill>
                  <a:schemeClr val="accent5"/>
                </a:solidFill>
              </a:rPr>
              <a:t> </a:t>
            </a:r>
            <a:r>
              <a:rPr lang="en-US" altLang="ko-KR" sz="1400" b="1" dirty="0">
                <a:solidFill>
                  <a:schemeClr val="accent5"/>
                </a:solidFill>
              </a:rPr>
              <a:t>tab</a:t>
            </a:r>
            <a:r>
              <a:rPr lang="en-US" sz="1400" b="1" dirty="0">
                <a:solidFill>
                  <a:schemeClr val="accent5"/>
                </a:solidFill>
              </a:rPr>
              <a:t>]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>
                <a:solidFill>
                  <a:schemeClr val="accent5"/>
                </a:solidFill>
              </a:rPr>
              <a:t>If slide</a:t>
            </a:r>
            <a:r>
              <a:rPr lang="ko-KR" altLang="en-US" sz="1400" dirty="0">
                <a:solidFill>
                  <a:schemeClr val="accent5"/>
                </a:solidFill>
              </a:rPr>
              <a:t>가 시스템 추천된 경우 </a:t>
            </a:r>
            <a:r>
              <a:rPr lang="en-US" sz="1400" dirty="0">
                <a:solidFill>
                  <a:schemeClr val="accent5"/>
                </a:solidFill>
              </a:rPr>
              <a:t>(</a:t>
            </a:r>
            <a:r>
              <a:rPr lang="en-US" sz="1400" dirty="0" err="1">
                <a:solidFill>
                  <a:schemeClr val="accent5"/>
                </a:solidFill>
              </a:rPr>
              <a:t>oracle_selection</a:t>
            </a:r>
            <a:r>
              <a:rPr lang="en-US" sz="1400" dirty="0">
                <a:solidFill>
                  <a:schemeClr val="accent5"/>
                </a:solidFill>
              </a:rPr>
              <a:t> = 1),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sz="1400" dirty="0">
                <a:solidFill>
                  <a:schemeClr val="accent5"/>
                </a:solidFill>
              </a:rPr>
              <a:t> ‘</a:t>
            </a:r>
            <a:r>
              <a:rPr lang="ko-KR" altLang="en-US" sz="1400" dirty="0">
                <a:solidFill>
                  <a:schemeClr val="accent5"/>
                </a:solidFill>
              </a:rPr>
              <a:t>추천 </a:t>
            </a:r>
            <a:r>
              <a:rPr lang="en-US" altLang="ko-KR" sz="1400" dirty="0">
                <a:solidFill>
                  <a:schemeClr val="accent5"/>
                </a:solidFill>
              </a:rPr>
              <a:t>list’</a:t>
            </a:r>
            <a:r>
              <a:rPr lang="ko-KR" altLang="en-US" sz="1400" dirty="0">
                <a:solidFill>
                  <a:schemeClr val="accent5"/>
                </a:solidFill>
              </a:rPr>
              <a:t>에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>
                <a:solidFill>
                  <a:schemeClr val="accent5"/>
                </a:solidFill>
              </a:rPr>
              <a:t>디스플레이</a:t>
            </a:r>
            <a:endParaRPr lang="en-US" altLang="ko-KR" sz="140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>
                <a:solidFill>
                  <a:schemeClr val="accent5"/>
                </a:solidFill>
              </a:rPr>
              <a:t>If slide</a:t>
            </a:r>
            <a:r>
              <a:rPr lang="ko-KR" altLang="en-US" sz="1400" dirty="0">
                <a:solidFill>
                  <a:schemeClr val="accent5"/>
                </a:solidFill>
              </a:rPr>
              <a:t>가 </a:t>
            </a: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에 의해 선택된 경우</a:t>
            </a:r>
            <a:r>
              <a:rPr lang="en-US" sz="1400" dirty="0">
                <a:solidFill>
                  <a:schemeClr val="accent5"/>
                </a:solidFill>
              </a:rPr>
              <a:t> (</a:t>
            </a:r>
            <a:r>
              <a:rPr lang="en-US" sz="1400" dirty="0" err="1">
                <a:solidFill>
                  <a:schemeClr val="accent5"/>
                </a:solidFill>
              </a:rPr>
              <a:t>oracle_selection</a:t>
            </a:r>
            <a:r>
              <a:rPr lang="en-US" sz="1400" dirty="0">
                <a:solidFill>
                  <a:schemeClr val="accent5"/>
                </a:solidFill>
              </a:rPr>
              <a:t> = 4 or 5), ‘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accent5"/>
                </a:solidFill>
              </a:rPr>
              <a:t>대기 </a:t>
            </a:r>
            <a:r>
              <a:rPr lang="en-US" altLang="ko-KR" sz="1400" dirty="0">
                <a:solidFill>
                  <a:schemeClr val="accent5"/>
                </a:solidFill>
              </a:rPr>
              <a:t>list’</a:t>
            </a:r>
            <a:r>
              <a:rPr lang="ko-KR" altLang="en-US" sz="1400" dirty="0">
                <a:solidFill>
                  <a:schemeClr val="accent5"/>
                </a:solidFill>
              </a:rPr>
              <a:t>에 디스플레이</a:t>
            </a:r>
            <a:endParaRPr lang="en-US" sz="14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485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/>
              <a:t>사용 시나리오 </a:t>
            </a:r>
            <a:r>
              <a:rPr lang="en-US" altLang="ko-KR" sz="3200" u="sng" dirty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상황</a:t>
            </a:r>
            <a:r>
              <a:rPr lang="en-US" altLang="ko-KR" sz="1100" dirty="0"/>
              <a:t>: </a:t>
            </a:r>
            <a:r>
              <a:rPr lang="ko-KR" altLang="en-US" sz="1100" dirty="0"/>
              <a:t>검사 결과 확인 중 </a:t>
            </a:r>
            <a:endParaRPr lang="en-US" altLang="ko-KR" sz="1100" dirty="0"/>
          </a:p>
          <a:p>
            <a:r>
              <a:rPr lang="ko-KR" altLang="en-US" sz="1100" dirty="0"/>
              <a:t>결과</a:t>
            </a:r>
            <a:r>
              <a:rPr lang="en-US" altLang="ko-KR" sz="1100" dirty="0"/>
              <a:t>: </a:t>
            </a:r>
            <a:r>
              <a:rPr lang="ko-KR" altLang="en-US" sz="1100" dirty="0"/>
              <a:t>추천 </a:t>
            </a:r>
            <a:r>
              <a:rPr lang="ko-KR" altLang="en-US" sz="1100" u="sng" dirty="0"/>
              <a:t>슬라이드 </a:t>
            </a:r>
            <a:r>
              <a:rPr lang="ko-KR" altLang="en-US" sz="1100" dirty="0"/>
              <a:t>학습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2690936" y="17607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패치 이미지 검토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2672543" y="118407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2727221" y="160082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327442" y="654223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590351" y="6410372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: DB </a:t>
            </a:r>
            <a:r>
              <a:rPr lang="ko-KR" altLang="en-US" dirty="0"/>
              <a:t>코드 변화 발생 부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290895" y="1210386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탭 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290896" y="176262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추천 슬라이드 확인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290897" y="232208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2676260" y="231775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대기 </a:t>
            </a:r>
            <a:r>
              <a:rPr lang="en-US" altLang="ko-KR" sz="1400" dirty="0">
                <a:solidFill>
                  <a:schemeClr val="tx1"/>
                </a:solidFill>
              </a:rPr>
              <a:t>list </a:t>
            </a:r>
            <a:r>
              <a:rPr lang="ko-KR" altLang="en-US" sz="1400" dirty="0">
                <a:solidFill>
                  <a:schemeClr val="tx1"/>
                </a:solidFill>
              </a:rPr>
              <a:t>추가 여부 결정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679977" y="295573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 슬라이드 추가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290895" y="353679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61" name="아래쪽 화살표 60"/>
          <p:cNvSpPr/>
          <p:nvPr/>
        </p:nvSpPr>
        <p:spPr>
          <a:xfrm>
            <a:off x="368574" y="157577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362801" y="215647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9" name="꺾인 연결선 78"/>
          <p:cNvCxnSpPr>
            <a:stCxn id="54" idx="2"/>
            <a:endCxn id="55" idx="0"/>
          </p:cNvCxnSpPr>
          <p:nvPr/>
        </p:nvCxnSpPr>
        <p:spPr>
          <a:xfrm rot="16200000" flipH="1">
            <a:off x="3659915" y="2847104"/>
            <a:ext cx="213550" cy="371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22" idx="2"/>
            <a:endCxn id="54" idx="0"/>
          </p:cNvCxnSpPr>
          <p:nvPr/>
        </p:nvCxnSpPr>
        <p:spPr>
          <a:xfrm rot="5400000">
            <a:off x="3705910" y="2244154"/>
            <a:ext cx="132520" cy="146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꺾인 연결선 83"/>
          <p:cNvCxnSpPr>
            <a:stCxn id="51" idx="3"/>
            <a:endCxn id="24" idx="1"/>
          </p:cNvCxnSpPr>
          <p:nvPr/>
        </p:nvCxnSpPr>
        <p:spPr>
          <a:xfrm flipV="1">
            <a:off x="2468040" y="1396296"/>
            <a:ext cx="204503" cy="11380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5189800" y="232208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패치 레이블 수정</a:t>
            </a:r>
          </a:p>
        </p:txBody>
      </p:sp>
      <p:cxnSp>
        <p:nvCxnSpPr>
          <p:cNvPr id="86" name="꺾인 연결선 85"/>
          <p:cNvCxnSpPr/>
          <p:nvPr/>
        </p:nvCxnSpPr>
        <p:spPr>
          <a:xfrm>
            <a:off x="4868076" y="2009615"/>
            <a:ext cx="1410293" cy="349073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8058370" y="2556760"/>
            <a:ext cx="17299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패치만 학습이 필요한 경우</a:t>
            </a:r>
          </a:p>
        </p:txBody>
      </p:sp>
      <p:sp>
        <p:nvSpPr>
          <p:cNvPr id="93" name="직사각형 92"/>
          <p:cNvSpPr/>
          <p:nvPr/>
        </p:nvSpPr>
        <p:spPr>
          <a:xfrm>
            <a:off x="5224067" y="358247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탭 </a:t>
            </a:r>
          </a:p>
        </p:txBody>
      </p:sp>
      <p:sp>
        <p:nvSpPr>
          <p:cNvPr id="94" name="직사각형 93"/>
          <p:cNvSpPr/>
          <p:nvPr/>
        </p:nvSpPr>
        <p:spPr>
          <a:xfrm>
            <a:off x="5224064" y="4800813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95" name="아래쪽 화살표 94"/>
          <p:cNvSpPr/>
          <p:nvPr/>
        </p:nvSpPr>
        <p:spPr>
          <a:xfrm>
            <a:off x="5215186" y="398607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5215186" y="461474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5224064" y="419031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list </a:t>
            </a:r>
            <a:r>
              <a:rPr lang="ko-KR" altLang="en-US" sz="1400" dirty="0">
                <a:solidFill>
                  <a:schemeClr val="tx1"/>
                </a:solidFill>
              </a:rPr>
              <a:t>반영 확인</a:t>
            </a: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4105949" y="5742329"/>
            <a:ext cx="4332145" cy="102604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6312636" y="5225249"/>
            <a:ext cx="1349429" cy="10705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115" idx="2"/>
          </p:cNvCxnSpPr>
          <p:nvPr/>
        </p:nvCxnSpPr>
        <p:spPr>
          <a:xfrm flipH="1">
            <a:off x="7924704" y="5665863"/>
            <a:ext cx="1505910" cy="10326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/>
          <p:nvPr/>
        </p:nvCxnSpPr>
        <p:spPr>
          <a:xfrm>
            <a:off x="3535030" y="5658064"/>
            <a:ext cx="935127" cy="8672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타원 111"/>
          <p:cNvSpPr/>
          <p:nvPr/>
        </p:nvSpPr>
        <p:spPr>
          <a:xfrm>
            <a:off x="7281713" y="2241743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/>
          <p:cNvSpPr/>
          <p:nvPr/>
        </p:nvSpPr>
        <p:spPr>
          <a:xfrm>
            <a:off x="4774485" y="2906161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5027184" y="5257954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/>
              <a:t>슬라이드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O</a:t>
            </a:r>
          </a:p>
          <a:p>
            <a:pPr algn="r"/>
            <a:r>
              <a:rPr lang="ko-KR" altLang="en-US" sz="1000" dirty="0"/>
              <a:t>패치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8769214" y="5265753"/>
            <a:ext cx="13227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/>
              <a:t>슬라이드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X</a:t>
            </a:r>
          </a:p>
          <a:p>
            <a:pPr algn="r"/>
            <a:r>
              <a:rPr lang="ko-KR" altLang="en-US" sz="1000" dirty="0"/>
              <a:t>패치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O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2457553" y="5265753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/>
              <a:t>슬라이드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O</a:t>
            </a:r>
          </a:p>
          <a:p>
            <a:pPr algn="r"/>
            <a:r>
              <a:rPr lang="ko-KR" altLang="en-US" sz="1000" dirty="0"/>
              <a:t>패치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X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5224064" y="339179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8" name="TextBox 67"/>
          <p:cNvSpPr txBox="1"/>
          <p:nvPr/>
        </p:nvSpPr>
        <p:spPr>
          <a:xfrm>
            <a:off x="193928" y="5727453"/>
            <a:ext cx="3914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/>
                </a:solidFill>
              </a:rPr>
              <a:t>DB: </a:t>
            </a:r>
          </a:p>
          <a:p>
            <a:r>
              <a:rPr lang="en-US" sz="1600" dirty="0">
                <a:solidFill>
                  <a:schemeClr val="accent5"/>
                </a:solidFill>
              </a:rPr>
              <a:t>- &lt;</a:t>
            </a:r>
            <a:r>
              <a:rPr lang="en-US" sz="1600" dirty="0" err="1">
                <a:solidFill>
                  <a:schemeClr val="accent5"/>
                </a:solidFill>
              </a:rPr>
              <a:t>oracle_selection</a:t>
            </a:r>
            <a:r>
              <a:rPr lang="en-US" sz="1600" dirty="0">
                <a:solidFill>
                  <a:schemeClr val="accent5"/>
                </a:solidFill>
              </a:rPr>
              <a:t>&gt;</a:t>
            </a:r>
            <a:r>
              <a:rPr lang="ko-KR" altLang="en-US" sz="1600" dirty="0">
                <a:solidFill>
                  <a:schemeClr val="accent5"/>
                </a:solidFill>
              </a:rPr>
              <a:t>을</a:t>
            </a:r>
            <a:r>
              <a:rPr lang="en-US" altLang="ko-KR" sz="1600" dirty="0">
                <a:solidFill>
                  <a:schemeClr val="accent5"/>
                </a:solidFill>
              </a:rPr>
              <a:t> ‘</a:t>
            </a:r>
            <a:r>
              <a:rPr lang="en-US" sz="1600" dirty="0">
                <a:solidFill>
                  <a:schemeClr val="accent5"/>
                </a:solidFill>
              </a:rPr>
              <a:t>1 -&gt; 2’ </a:t>
            </a:r>
            <a:r>
              <a:rPr lang="ko-KR" altLang="en-US" sz="1600" dirty="0">
                <a:solidFill>
                  <a:schemeClr val="accent5"/>
                </a:solidFill>
              </a:rPr>
              <a:t>변경</a:t>
            </a:r>
            <a:endParaRPr lang="en-US" sz="1600" dirty="0">
              <a:solidFill>
                <a:schemeClr val="accent5"/>
              </a:solidFill>
            </a:endParaRPr>
          </a:p>
        </p:txBody>
      </p:sp>
      <p:cxnSp>
        <p:nvCxnSpPr>
          <p:cNvPr id="3" name="직선 화살표 연결선 2"/>
          <p:cNvCxnSpPr>
            <a:stCxn id="68" idx="1"/>
            <a:endCxn id="101" idx="3"/>
          </p:cNvCxnSpPr>
          <p:nvPr/>
        </p:nvCxnSpPr>
        <p:spPr>
          <a:xfrm flipV="1">
            <a:off x="193928" y="2995187"/>
            <a:ext cx="2205193" cy="302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565335" y="1443779"/>
            <a:ext cx="7730556" cy="82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b="1" dirty="0">
                <a:solidFill>
                  <a:schemeClr val="accent5"/>
                </a:solidFill>
              </a:rPr>
              <a:t>When : </a:t>
            </a:r>
            <a:r>
              <a:rPr lang="en-US" sz="1100" dirty="0">
                <a:solidFill>
                  <a:schemeClr val="accent5"/>
                </a:solidFill>
              </a:rPr>
              <a:t>ORACLE</a:t>
            </a:r>
            <a:r>
              <a:rPr lang="ko-KR" altLang="en-US" sz="1100" dirty="0">
                <a:solidFill>
                  <a:schemeClr val="accent5"/>
                </a:solidFill>
              </a:rPr>
              <a:t>이 시스템 추천에 대해 </a:t>
            </a:r>
            <a:r>
              <a:rPr lang="ko-KR" altLang="en-US" sz="1100" b="1" dirty="0">
                <a:solidFill>
                  <a:schemeClr val="accent5"/>
                </a:solidFill>
              </a:rPr>
              <a:t>수정</a:t>
            </a:r>
            <a:r>
              <a:rPr lang="ko-KR" altLang="en-US" sz="1100" dirty="0">
                <a:solidFill>
                  <a:schemeClr val="accent5"/>
                </a:solidFill>
              </a:rPr>
              <a:t>하는 경우</a:t>
            </a:r>
            <a:endParaRPr lang="en-US" sz="11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b="1" dirty="0">
                <a:solidFill>
                  <a:schemeClr val="accent5"/>
                </a:solidFill>
              </a:rPr>
              <a:t>[agree]: &lt;</a:t>
            </a:r>
            <a:r>
              <a:rPr lang="en-US" sz="1100" dirty="0" err="1">
                <a:solidFill>
                  <a:schemeClr val="accent5"/>
                </a:solidFill>
              </a:rPr>
              <a:t>slide.ORACLE_SELECTION</a:t>
            </a:r>
            <a:r>
              <a:rPr lang="en-US" sz="1100" dirty="0">
                <a:solidFill>
                  <a:schemeClr val="accent5"/>
                </a:solidFill>
              </a:rPr>
              <a:t>&gt; </a:t>
            </a:r>
            <a:r>
              <a:rPr lang="ko-KR" altLang="en-US" sz="1100" dirty="0">
                <a:solidFill>
                  <a:schemeClr val="accent5"/>
                </a:solidFill>
              </a:rPr>
              <a:t>값</a:t>
            </a:r>
            <a:r>
              <a:rPr lang="en-US" sz="1100" dirty="0">
                <a:solidFill>
                  <a:schemeClr val="accent5"/>
                </a:solidFill>
              </a:rPr>
              <a:t> ‘1</a:t>
            </a:r>
            <a:r>
              <a:rPr lang="ko-KR" altLang="en-US" sz="1100" dirty="0">
                <a:solidFill>
                  <a:schemeClr val="accent5"/>
                </a:solidFill>
              </a:rPr>
              <a:t>에서</a:t>
            </a:r>
            <a:r>
              <a:rPr lang="en-US" sz="1100" dirty="0">
                <a:solidFill>
                  <a:schemeClr val="accent5"/>
                </a:solidFill>
              </a:rPr>
              <a:t> </a:t>
            </a:r>
            <a:r>
              <a:rPr lang="en-US" sz="1100" u="sng" dirty="0">
                <a:solidFill>
                  <a:schemeClr val="accent5"/>
                </a:solidFill>
              </a:rPr>
              <a:t>2</a:t>
            </a:r>
            <a:r>
              <a:rPr lang="en-US" sz="1100" dirty="0">
                <a:solidFill>
                  <a:schemeClr val="accent5"/>
                </a:solidFill>
              </a:rPr>
              <a:t>’</a:t>
            </a:r>
            <a:r>
              <a:rPr lang="ko-KR" altLang="en-US" sz="1100" dirty="0">
                <a:solidFill>
                  <a:schemeClr val="accent5"/>
                </a:solidFill>
              </a:rPr>
              <a:t>로 변경</a:t>
            </a:r>
            <a:r>
              <a:rPr lang="en-US" sz="1100" dirty="0">
                <a:solidFill>
                  <a:schemeClr val="accent5"/>
                </a:solidFill>
              </a:rPr>
              <a:t> (UI: slide</a:t>
            </a:r>
            <a:r>
              <a:rPr lang="ko-KR" altLang="en-US" sz="1100" dirty="0">
                <a:solidFill>
                  <a:schemeClr val="accent5"/>
                </a:solidFill>
              </a:rPr>
              <a:t>를</a:t>
            </a:r>
            <a:r>
              <a:rPr lang="en-US" sz="1100" dirty="0">
                <a:solidFill>
                  <a:schemeClr val="accent5"/>
                </a:solidFill>
              </a:rPr>
              <a:t> ‘</a:t>
            </a:r>
            <a:r>
              <a:rPr lang="ko-KR" altLang="en-US" sz="1100" dirty="0">
                <a:solidFill>
                  <a:schemeClr val="accent5"/>
                </a:solidFill>
              </a:rPr>
              <a:t>대기 </a:t>
            </a:r>
            <a:r>
              <a:rPr lang="en-US" altLang="ko-KR" sz="1100" dirty="0">
                <a:solidFill>
                  <a:schemeClr val="accent5"/>
                </a:solidFill>
              </a:rPr>
              <a:t>list’</a:t>
            </a:r>
            <a:r>
              <a:rPr lang="ko-KR" altLang="en-US" sz="1100" dirty="0">
                <a:solidFill>
                  <a:schemeClr val="accent5"/>
                </a:solidFill>
              </a:rPr>
              <a:t>에 디스플레이</a:t>
            </a:r>
            <a:r>
              <a:rPr lang="en-US" sz="1100" dirty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100" b="1" dirty="0">
                <a:solidFill>
                  <a:schemeClr val="accent5"/>
                </a:solidFill>
              </a:rPr>
              <a:t>[disagree]: &lt;</a:t>
            </a:r>
            <a:r>
              <a:rPr lang="en-US" sz="1100" dirty="0" err="1">
                <a:solidFill>
                  <a:schemeClr val="accent5"/>
                </a:solidFill>
              </a:rPr>
              <a:t>slide.ORACLE_SELECTION</a:t>
            </a:r>
            <a:r>
              <a:rPr lang="en-US" sz="1100" dirty="0">
                <a:solidFill>
                  <a:schemeClr val="accent5"/>
                </a:solidFill>
              </a:rPr>
              <a:t>&gt; </a:t>
            </a:r>
            <a:r>
              <a:rPr lang="ko-KR" altLang="en-US" sz="1100" dirty="0">
                <a:solidFill>
                  <a:schemeClr val="accent5"/>
                </a:solidFill>
              </a:rPr>
              <a:t>값 </a:t>
            </a:r>
            <a:r>
              <a:rPr lang="en-US" altLang="ko-KR" sz="1100" dirty="0">
                <a:solidFill>
                  <a:schemeClr val="accent5"/>
                </a:solidFill>
              </a:rPr>
              <a:t>‘1</a:t>
            </a:r>
            <a:r>
              <a:rPr lang="ko-KR" altLang="en-US" sz="1100" dirty="0">
                <a:solidFill>
                  <a:schemeClr val="accent5"/>
                </a:solidFill>
              </a:rPr>
              <a:t>으로 유지</a:t>
            </a:r>
            <a:endParaRPr lang="en-US" sz="1100" dirty="0">
              <a:solidFill>
                <a:schemeClr val="accent5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2690936" y="3578040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탭 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2690934" y="422082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list </a:t>
            </a:r>
            <a:r>
              <a:rPr lang="ko-KR" altLang="en-US" sz="1400" dirty="0">
                <a:solidFill>
                  <a:schemeClr val="tx1"/>
                </a:solidFill>
              </a:rPr>
              <a:t>반영 확인</a:t>
            </a:r>
          </a:p>
        </p:txBody>
      </p:sp>
      <p:sp>
        <p:nvSpPr>
          <p:cNvPr id="76" name="직사각형 75"/>
          <p:cNvSpPr/>
          <p:nvPr/>
        </p:nvSpPr>
        <p:spPr>
          <a:xfrm>
            <a:off x="2690933" y="479638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88" name="아래쪽 화살표 87"/>
          <p:cNvSpPr/>
          <p:nvPr/>
        </p:nvSpPr>
        <p:spPr>
          <a:xfrm>
            <a:off x="2682055" y="398164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9" name="아래쪽 화살표 88"/>
          <p:cNvSpPr/>
          <p:nvPr/>
        </p:nvSpPr>
        <p:spPr>
          <a:xfrm>
            <a:off x="2682055" y="461031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2" name="아래쪽 화살표 91"/>
          <p:cNvSpPr/>
          <p:nvPr/>
        </p:nvSpPr>
        <p:spPr>
          <a:xfrm>
            <a:off x="2664928" y="337936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9" name="직사각형 98"/>
          <p:cNvSpPr/>
          <p:nvPr/>
        </p:nvSpPr>
        <p:spPr>
          <a:xfrm>
            <a:off x="280410" y="290760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 슬라이드 추가</a:t>
            </a:r>
          </a:p>
        </p:txBody>
      </p:sp>
      <p:sp>
        <p:nvSpPr>
          <p:cNvPr id="101" name="타원 100"/>
          <p:cNvSpPr/>
          <p:nvPr/>
        </p:nvSpPr>
        <p:spPr>
          <a:xfrm>
            <a:off x="2374918" y="285803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" name="꺾인 연결선 101"/>
          <p:cNvCxnSpPr>
            <a:stCxn id="51" idx="2"/>
            <a:endCxn id="99" idx="0"/>
          </p:cNvCxnSpPr>
          <p:nvPr/>
        </p:nvCxnSpPr>
        <p:spPr>
          <a:xfrm rot="5400000">
            <a:off x="1293683" y="2821823"/>
            <a:ext cx="161086" cy="1048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아래쪽 화살표 102"/>
          <p:cNvSpPr/>
          <p:nvPr/>
        </p:nvSpPr>
        <p:spPr>
          <a:xfrm>
            <a:off x="362801" y="333204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5" name="직사각형 104"/>
          <p:cNvSpPr/>
          <p:nvPr/>
        </p:nvSpPr>
        <p:spPr>
          <a:xfrm>
            <a:off x="290895" y="4002476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/>
              <a:t>슬라이드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O</a:t>
            </a:r>
          </a:p>
          <a:p>
            <a:pPr algn="r"/>
            <a:r>
              <a:rPr lang="ko-KR" altLang="en-US" sz="1000" dirty="0"/>
              <a:t>패치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</a:t>
            </a:r>
            <a:r>
              <a:rPr lang="en-US" altLang="ko-KR" sz="1000" dirty="0"/>
              <a:t>: X</a:t>
            </a:r>
            <a:endParaRPr lang="ko-KR" altLang="en-US" sz="1000" dirty="0"/>
          </a:p>
        </p:txBody>
      </p:sp>
      <p:sp>
        <p:nvSpPr>
          <p:cNvPr id="106" name="직사각형 105"/>
          <p:cNvSpPr/>
          <p:nvPr/>
        </p:nvSpPr>
        <p:spPr>
          <a:xfrm>
            <a:off x="5189800" y="294991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선택 슬라이드 추가</a:t>
            </a:r>
          </a:p>
        </p:txBody>
      </p:sp>
      <p:sp>
        <p:nvSpPr>
          <p:cNvPr id="107" name="타원 106"/>
          <p:cNvSpPr/>
          <p:nvPr/>
        </p:nvSpPr>
        <p:spPr>
          <a:xfrm>
            <a:off x="7284308" y="2900333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/>
          <p:cNvSpPr/>
          <p:nvPr/>
        </p:nvSpPr>
        <p:spPr>
          <a:xfrm>
            <a:off x="7575381" y="356343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탭 </a:t>
            </a:r>
          </a:p>
        </p:txBody>
      </p:sp>
      <p:sp>
        <p:nvSpPr>
          <p:cNvPr id="117" name="직사각형 116"/>
          <p:cNvSpPr/>
          <p:nvPr/>
        </p:nvSpPr>
        <p:spPr>
          <a:xfrm>
            <a:off x="7575378" y="478177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118" name="아래쪽 화살표 117"/>
          <p:cNvSpPr/>
          <p:nvPr/>
        </p:nvSpPr>
        <p:spPr>
          <a:xfrm>
            <a:off x="7566500" y="396704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9" name="아래쪽 화살표 118"/>
          <p:cNvSpPr/>
          <p:nvPr/>
        </p:nvSpPr>
        <p:spPr>
          <a:xfrm>
            <a:off x="7566500" y="459571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0" name="직사각형 119"/>
          <p:cNvSpPr/>
          <p:nvPr/>
        </p:nvSpPr>
        <p:spPr>
          <a:xfrm>
            <a:off x="7575378" y="41712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list </a:t>
            </a:r>
            <a:r>
              <a:rPr lang="ko-KR" altLang="en-US" sz="1400" dirty="0">
                <a:solidFill>
                  <a:schemeClr val="tx1"/>
                </a:solidFill>
              </a:rPr>
              <a:t>반영 확인</a:t>
            </a:r>
          </a:p>
        </p:txBody>
      </p:sp>
      <p:cxnSp>
        <p:nvCxnSpPr>
          <p:cNvPr id="121" name="꺾인 연결선 120"/>
          <p:cNvCxnSpPr>
            <a:stCxn id="85" idx="2"/>
            <a:endCxn id="106" idx="0"/>
          </p:cNvCxnSpPr>
          <p:nvPr/>
        </p:nvCxnSpPr>
        <p:spPr>
          <a:xfrm rot="5400000">
            <a:off x="6176679" y="2848216"/>
            <a:ext cx="203387" cy="1270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85" idx="2"/>
            <a:endCxn id="110" idx="0"/>
          </p:cNvCxnSpPr>
          <p:nvPr/>
        </p:nvCxnSpPr>
        <p:spPr>
          <a:xfrm rot="16200000" flipH="1">
            <a:off x="7062705" y="1962189"/>
            <a:ext cx="816915" cy="2385581"/>
          </a:xfrm>
          <a:prstGeom prst="bentConnector3">
            <a:avLst>
              <a:gd name="adj1" fmla="val 8025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5440416" y="-7313"/>
            <a:ext cx="7573777" cy="1515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50" b="1" dirty="0">
                <a:solidFill>
                  <a:schemeClr val="accent5"/>
                </a:solidFill>
              </a:rPr>
              <a:t>[</a:t>
            </a:r>
            <a:r>
              <a:rPr lang="ko-KR" altLang="en-US" sz="1050" b="1" dirty="0" err="1">
                <a:solidFill>
                  <a:schemeClr val="accent5"/>
                </a:solidFill>
              </a:rPr>
              <a:t>재학습</a:t>
            </a:r>
            <a:r>
              <a:rPr lang="ko-KR" altLang="en-US" sz="1050" b="1" dirty="0">
                <a:solidFill>
                  <a:schemeClr val="accent5"/>
                </a:solidFill>
              </a:rPr>
              <a:t> </a:t>
            </a:r>
            <a:r>
              <a:rPr lang="en-US" altLang="ko-KR" sz="1050" b="1" dirty="0">
                <a:solidFill>
                  <a:schemeClr val="accent5"/>
                </a:solidFill>
              </a:rPr>
              <a:t>tab</a:t>
            </a:r>
            <a:r>
              <a:rPr lang="en-US" sz="1050" b="1" dirty="0">
                <a:solidFill>
                  <a:schemeClr val="accent5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n-US" sz="1050" dirty="0">
                <a:solidFill>
                  <a:schemeClr val="accent5"/>
                </a:solidFill>
              </a:rPr>
              <a:t>ORACLE</a:t>
            </a:r>
            <a:r>
              <a:rPr lang="ko-KR" altLang="en-US" sz="1050" dirty="0">
                <a:solidFill>
                  <a:schemeClr val="accent5"/>
                </a:solidFill>
              </a:rPr>
              <a:t>은 </a:t>
            </a:r>
            <a:r>
              <a:rPr lang="en-US" altLang="ko-KR" sz="1050" dirty="0">
                <a:solidFill>
                  <a:schemeClr val="accent5"/>
                </a:solidFill>
              </a:rPr>
              <a:t>‘</a:t>
            </a:r>
            <a:r>
              <a:rPr lang="ko-KR" altLang="en-US" sz="1050" dirty="0">
                <a:solidFill>
                  <a:schemeClr val="accent5"/>
                </a:solidFill>
              </a:rPr>
              <a:t>추천 </a:t>
            </a:r>
            <a:r>
              <a:rPr lang="en-US" altLang="ko-KR" sz="1050" dirty="0">
                <a:solidFill>
                  <a:schemeClr val="accent5"/>
                </a:solidFill>
              </a:rPr>
              <a:t>or </a:t>
            </a:r>
            <a:r>
              <a:rPr lang="ko-KR" altLang="en-US" sz="1050" dirty="0">
                <a:solidFill>
                  <a:schemeClr val="accent5"/>
                </a:solidFill>
              </a:rPr>
              <a:t>대기 </a:t>
            </a:r>
            <a:r>
              <a:rPr lang="en-US" altLang="ko-KR" sz="1050" dirty="0">
                <a:solidFill>
                  <a:schemeClr val="accent5"/>
                </a:solidFill>
              </a:rPr>
              <a:t>list</a:t>
            </a:r>
            <a:r>
              <a:rPr lang="ko-KR" altLang="en-US" sz="1050" dirty="0">
                <a:solidFill>
                  <a:schemeClr val="accent5"/>
                </a:solidFill>
              </a:rPr>
              <a:t>의 </a:t>
            </a:r>
            <a:r>
              <a:rPr lang="en-US" altLang="ko-KR" sz="1050" dirty="0">
                <a:solidFill>
                  <a:schemeClr val="accent5"/>
                </a:solidFill>
              </a:rPr>
              <a:t>slide</a:t>
            </a:r>
            <a:r>
              <a:rPr lang="ko-KR" altLang="en-US" sz="1050" dirty="0">
                <a:solidFill>
                  <a:schemeClr val="accent5"/>
                </a:solidFill>
              </a:rPr>
              <a:t>를 선택하고 </a:t>
            </a:r>
            <a:r>
              <a:rPr lang="en-US" altLang="ko-KR" sz="1050" dirty="0">
                <a:solidFill>
                  <a:schemeClr val="accent5"/>
                </a:solidFill>
              </a:rPr>
              <a:t>patch </a:t>
            </a:r>
            <a:r>
              <a:rPr lang="ko-KR" altLang="en-US" sz="1050" dirty="0">
                <a:solidFill>
                  <a:schemeClr val="accent5"/>
                </a:solidFill>
              </a:rPr>
              <a:t>정보를 디스플레이 함 </a:t>
            </a:r>
            <a:r>
              <a:rPr lang="en-US" altLang="ko-KR" sz="1050" dirty="0">
                <a:solidFill>
                  <a:schemeClr val="accent5"/>
                </a:solidFill>
              </a:rPr>
              <a:t>(DP viewer)</a:t>
            </a:r>
            <a:endParaRPr lang="en-US" sz="105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050" dirty="0">
                <a:solidFill>
                  <a:schemeClr val="accent5"/>
                </a:solidFill>
              </a:rPr>
              <a:t>In </a:t>
            </a:r>
            <a:r>
              <a:rPr lang="en-US" sz="1050" b="1" dirty="0">
                <a:solidFill>
                  <a:schemeClr val="accent5"/>
                </a:solidFill>
              </a:rPr>
              <a:t>[DP viewer]</a:t>
            </a:r>
            <a:r>
              <a:rPr lang="en-US" sz="1050" dirty="0">
                <a:solidFill>
                  <a:schemeClr val="accent5"/>
                </a:solidFill>
              </a:rPr>
              <a:t>, ORACLE</a:t>
            </a:r>
            <a:r>
              <a:rPr lang="ko-KR" altLang="en-US" sz="1050" dirty="0">
                <a:solidFill>
                  <a:schemeClr val="accent5"/>
                </a:solidFill>
              </a:rPr>
              <a:t>은 패치를 </a:t>
            </a:r>
            <a:r>
              <a:rPr lang="en-US" altLang="ko-KR" sz="1050" dirty="0">
                <a:solidFill>
                  <a:schemeClr val="accent5"/>
                </a:solidFill>
              </a:rPr>
              <a:t>‘</a:t>
            </a:r>
            <a:r>
              <a:rPr lang="ko-KR" altLang="en-US" sz="1050" dirty="0">
                <a:solidFill>
                  <a:schemeClr val="accent5"/>
                </a:solidFill>
              </a:rPr>
              <a:t>확인 </a:t>
            </a:r>
            <a:r>
              <a:rPr lang="en-US" altLang="ko-KR" sz="1050" dirty="0">
                <a:solidFill>
                  <a:schemeClr val="accent5"/>
                </a:solidFill>
              </a:rPr>
              <a:t>(Confirm), </a:t>
            </a:r>
            <a:r>
              <a:rPr lang="ko-KR" altLang="en-US" sz="1050" dirty="0">
                <a:solidFill>
                  <a:schemeClr val="accent5"/>
                </a:solidFill>
              </a:rPr>
              <a:t>제거</a:t>
            </a:r>
            <a:r>
              <a:rPr lang="en-US" altLang="ko-KR" sz="1050" dirty="0">
                <a:solidFill>
                  <a:schemeClr val="accent5"/>
                </a:solidFill>
              </a:rPr>
              <a:t>(remove), </a:t>
            </a:r>
            <a:r>
              <a:rPr lang="ko-KR" altLang="en-US" sz="1050" dirty="0">
                <a:solidFill>
                  <a:schemeClr val="accent5"/>
                </a:solidFill>
              </a:rPr>
              <a:t>선택 </a:t>
            </a:r>
            <a:r>
              <a:rPr lang="en-US" altLang="ko-KR" sz="1050" dirty="0">
                <a:solidFill>
                  <a:schemeClr val="accent5"/>
                </a:solidFill>
              </a:rPr>
              <a:t>(select)’</a:t>
            </a:r>
            <a:endParaRPr lang="en-US" sz="1050" dirty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050" u="sng" dirty="0">
                <a:solidFill>
                  <a:schemeClr val="accent5"/>
                </a:solidFill>
              </a:rPr>
              <a:t>Confirm</a:t>
            </a:r>
            <a:r>
              <a:rPr lang="en-US" sz="1050" dirty="0">
                <a:solidFill>
                  <a:schemeClr val="accent5"/>
                </a:solidFill>
              </a:rPr>
              <a:t> : ORACLE</a:t>
            </a:r>
            <a:r>
              <a:rPr lang="ko-KR" altLang="en-US" sz="105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050" b="1" dirty="0">
                <a:solidFill>
                  <a:schemeClr val="accent5"/>
                </a:solidFill>
              </a:rPr>
              <a:t>동의</a:t>
            </a:r>
            <a:r>
              <a:rPr lang="ko-KR" altLang="en-US" sz="1050" dirty="0">
                <a:solidFill>
                  <a:schemeClr val="accent5"/>
                </a:solidFill>
              </a:rPr>
              <a:t> </a:t>
            </a:r>
            <a:r>
              <a:rPr lang="en-US" altLang="ko-KR" sz="1050" dirty="0">
                <a:solidFill>
                  <a:schemeClr val="accent5"/>
                </a:solidFill>
              </a:rPr>
              <a:t>(agree)=&gt; </a:t>
            </a:r>
            <a:r>
              <a:rPr lang="en-US" sz="1050" dirty="0">
                <a:solidFill>
                  <a:schemeClr val="accent5"/>
                </a:solidFill>
              </a:rPr>
              <a:t>[RCMD_PATCH].ORACLE_SELECTION: </a:t>
            </a:r>
            <a:r>
              <a:rPr lang="en-US" sz="1050" b="1" dirty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050" u="sng" dirty="0">
                <a:solidFill>
                  <a:schemeClr val="accent5"/>
                </a:solidFill>
              </a:rPr>
              <a:t>Remove</a:t>
            </a:r>
            <a:r>
              <a:rPr lang="en-US" sz="1050" dirty="0">
                <a:solidFill>
                  <a:schemeClr val="accent5"/>
                </a:solidFill>
              </a:rPr>
              <a:t> : </a:t>
            </a:r>
            <a:r>
              <a:rPr lang="en-US" altLang="ko-KR" sz="1050" dirty="0">
                <a:solidFill>
                  <a:schemeClr val="accent5"/>
                </a:solidFill>
              </a:rPr>
              <a:t>ORACLE</a:t>
            </a:r>
            <a:r>
              <a:rPr lang="ko-KR" altLang="en-US" sz="105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050" b="1" u="sng" dirty="0" err="1">
                <a:solidFill>
                  <a:schemeClr val="accent5"/>
                </a:solidFill>
              </a:rPr>
              <a:t>비동의</a:t>
            </a:r>
            <a:r>
              <a:rPr lang="ko-KR" altLang="en-US" sz="1050" dirty="0">
                <a:solidFill>
                  <a:schemeClr val="accent5"/>
                </a:solidFill>
              </a:rPr>
              <a:t> </a:t>
            </a:r>
            <a:r>
              <a:rPr lang="en-US" altLang="ko-KR" sz="1050" dirty="0">
                <a:solidFill>
                  <a:schemeClr val="accent5"/>
                </a:solidFill>
              </a:rPr>
              <a:t>(disagree) =</a:t>
            </a:r>
            <a:r>
              <a:rPr lang="en-US" sz="1050" dirty="0">
                <a:solidFill>
                  <a:schemeClr val="accent5"/>
                </a:solidFill>
              </a:rPr>
              <a:t>&gt; [RCMD_PATCH].ORACLE_SELECTION: </a:t>
            </a:r>
            <a:r>
              <a:rPr lang="en-US" sz="1050" b="1" dirty="0">
                <a:solidFill>
                  <a:schemeClr val="accent5"/>
                </a:solidFill>
              </a:rPr>
              <a:t>1-&gt;3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050" u="sng" dirty="0">
                <a:solidFill>
                  <a:schemeClr val="accent5"/>
                </a:solidFill>
              </a:rPr>
              <a:t>Select :</a:t>
            </a:r>
            <a:r>
              <a:rPr lang="en-US" sz="1050" dirty="0">
                <a:solidFill>
                  <a:schemeClr val="accent5"/>
                </a:solidFill>
              </a:rPr>
              <a:t> ORACLE</a:t>
            </a:r>
            <a:r>
              <a:rPr lang="ko-KR" altLang="en-US" sz="1050" dirty="0">
                <a:solidFill>
                  <a:schemeClr val="accent5"/>
                </a:solidFill>
              </a:rPr>
              <a:t>이 </a:t>
            </a:r>
            <a:r>
              <a:rPr lang="ko-KR" altLang="en-US" sz="1050" dirty="0" err="1">
                <a:solidFill>
                  <a:schemeClr val="accent5"/>
                </a:solidFill>
              </a:rPr>
              <a:t>재학습을</a:t>
            </a:r>
            <a:r>
              <a:rPr lang="ko-KR" altLang="en-US" sz="1050" dirty="0">
                <a:solidFill>
                  <a:schemeClr val="accent5"/>
                </a:solidFill>
              </a:rPr>
              <a:t> 원하는 패치를 </a:t>
            </a:r>
            <a:r>
              <a:rPr lang="ko-KR" altLang="en-US" sz="1050" b="1" u="sng" dirty="0">
                <a:solidFill>
                  <a:schemeClr val="accent5"/>
                </a:solidFill>
              </a:rPr>
              <a:t>선택</a:t>
            </a:r>
            <a:r>
              <a:rPr lang="en-US" sz="1050" dirty="0">
                <a:solidFill>
                  <a:schemeClr val="accent5"/>
                </a:solidFill>
              </a:rPr>
              <a:t> </a:t>
            </a:r>
            <a:r>
              <a:rPr lang="en-US" altLang="ko-KR" sz="1050" dirty="0">
                <a:solidFill>
                  <a:schemeClr val="accent5"/>
                </a:solidFill>
              </a:rPr>
              <a:t>(select)’ </a:t>
            </a:r>
            <a:r>
              <a:rPr lang="en-US" sz="1050" dirty="0">
                <a:solidFill>
                  <a:schemeClr val="accent5"/>
                </a:solidFill>
              </a:rPr>
              <a:t>=&gt; [RCMD_PATCH].ORACLE_SELECTION: </a:t>
            </a:r>
            <a:r>
              <a:rPr lang="en-US" sz="1050" b="1" dirty="0">
                <a:solidFill>
                  <a:schemeClr val="accent5"/>
                </a:solidFill>
              </a:rPr>
              <a:t>0-&gt;4</a:t>
            </a:r>
          </a:p>
        </p:txBody>
      </p:sp>
    </p:spTree>
    <p:extLst>
      <p:ext uri="{BB962C8B-B14F-4D97-AF65-F5344CB8AC3E}">
        <p14:creationId xmlns:p14="http://schemas.microsoft.com/office/powerpoint/2010/main" val="74725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/>
              <a:t>사용 시나리오 </a:t>
            </a:r>
            <a:r>
              <a:rPr lang="en-US" altLang="ko-KR" sz="3200" u="sng" dirty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상황</a:t>
            </a:r>
            <a:r>
              <a:rPr lang="en-US" altLang="ko-KR" sz="1100" dirty="0"/>
              <a:t>: </a:t>
            </a:r>
            <a:r>
              <a:rPr lang="ko-KR" altLang="en-US" sz="1100" dirty="0"/>
              <a:t>검사 결과 확인 중 </a:t>
            </a:r>
            <a:endParaRPr lang="en-US" altLang="ko-KR" sz="1100" dirty="0"/>
          </a:p>
          <a:p>
            <a:r>
              <a:rPr lang="ko-KR" altLang="en-US" sz="1100" dirty="0"/>
              <a:t>결과</a:t>
            </a:r>
            <a:r>
              <a:rPr lang="en-US" altLang="ko-KR" sz="1100" dirty="0"/>
              <a:t>: </a:t>
            </a:r>
            <a:r>
              <a:rPr lang="ko-KR" altLang="en-US" sz="1100" dirty="0"/>
              <a:t>추천 </a:t>
            </a:r>
            <a:r>
              <a:rPr lang="ko-KR" altLang="en-US" sz="1100" u="sng" dirty="0"/>
              <a:t>슬라이드 </a:t>
            </a:r>
            <a:r>
              <a:rPr lang="ko-KR" altLang="en-US" sz="1100" dirty="0"/>
              <a:t>학습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461656" y="101437"/>
            <a:ext cx="1067174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</a:rPr>
              <a:t>When : </a:t>
            </a:r>
            <a:r>
              <a:rPr lang="en-US" sz="1600" dirty="0">
                <a:solidFill>
                  <a:schemeClr val="accent5"/>
                </a:solidFill>
              </a:rPr>
              <a:t>ORACLE</a:t>
            </a:r>
            <a:r>
              <a:rPr lang="ko-KR" altLang="en-US" sz="1600" dirty="0">
                <a:solidFill>
                  <a:schemeClr val="accent5"/>
                </a:solidFill>
              </a:rPr>
              <a:t>이 시스템 추천에 대해 </a:t>
            </a:r>
            <a:r>
              <a:rPr lang="ko-KR" altLang="en-US" sz="1600" b="1" dirty="0">
                <a:solidFill>
                  <a:schemeClr val="accent5"/>
                </a:solidFill>
              </a:rPr>
              <a:t>수정</a:t>
            </a:r>
            <a:r>
              <a:rPr lang="ko-KR" altLang="en-US" sz="1600" dirty="0">
                <a:solidFill>
                  <a:schemeClr val="accent5"/>
                </a:solidFill>
              </a:rPr>
              <a:t>하는 경우 </a:t>
            </a:r>
            <a:r>
              <a:rPr lang="en-US" altLang="ko-KR" sz="1600" dirty="0">
                <a:solidFill>
                  <a:schemeClr val="accent5"/>
                </a:solidFill>
              </a:rPr>
              <a:t>(</a:t>
            </a:r>
            <a:r>
              <a:rPr lang="ko-KR" altLang="en-US" sz="1600" dirty="0">
                <a:solidFill>
                  <a:schemeClr val="accent5"/>
                </a:solidFill>
              </a:rPr>
              <a:t>슬라이드</a:t>
            </a:r>
            <a:r>
              <a:rPr lang="en-US" altLang="ko-KR" sz="1600" dirty="0">
                <a:solidFill>
                  <a:schemeClr val="accent5"/>
                </a:solidFill>
              </a:rPr>
              <a:t>)</a:t>
            </a:r>
            <a:endParaRPr lang="en-US" sz="16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</a:rPr>
              <a:t>[agree]: &lt;</a:t>
            </a:r>
            <a:r>
              <a:rPr lang="en-US" sz="1600" dirty="0" err="1">
                <a:solidFill>
                  <a:schemeClr val="accent5"/>
                </a:solidFill>
              </a:rPr>
              <a:t>slide.ORACLE_SELECTION</a:t>
            </a:r>
            <a:r>
              <a:rPr lang="en-US" sz="1600" dirty="0">
                <a:solidFill>
                  <a:schemeClr val="accent5"/>
                </a:solidFill>
              </a:rPr>
              <a:t>&gt; </a:t>
            </a:r>
            <a:r>
              <a:rPr lang="ko-KR" altLang="en-US" sz="1600" dirty="0">
                <a:solidFill>
                  <a:schemeClr val="accent5"/>
                </a:solidFill>
              </a:rPr>
              <a:t>값</a:t>
            </a:r>
            <a:r>
              <a:rPr lang="en-US" sz="1600" dirty="0">
                <a:solidFill>
                  <a:schemeClr val="accent5"/>
                </a:solidFill>
              </a:rPr>
              <a:t> ‘1</a:t>
            </a:r>
            <a:r>
              <a:rPr lang="ko-KR" altLang="en-US" sz="1600" dirty="0">
                <a:solidFill>
                  <a:schemeClr val="accent5"/>
                </a:solidFill>
              </a:rPr>
              <a:t>에서</a:t>
            </a:r>
            <a:r>
              <a:rPr lang="en-US" sz="1600" dirty="0">
                <a:solidFill>
                  <a:schemeClr val="accent5"/>
                </a:solidFill>
              </a:rPr>
              <a:t> </a:t>
            </a:r>
            <a:r>
              <a:rPr lang="en-US" sz="1600" u="sng" dirty="0">
                <a:solidFill>
                  <a:schemeClr val="accent5"/>
                </a:solidFill>
              </a:rPr>
              <a:t>2</a:t>
            </a:r>
            <a:r>
              <a:rPr lang="en-US" sz="1600" dirty="0">
                <a:solidFill>
                  <a:schemeClr val="accent5"/>
                </a:solidFill>
              </a:rPr>
              <a:t>’</a:t>
            </a:r>
            <a:r>
              <a:rPr lang="ko-KR" altLang="en-US" sz="1600" dirty="0">
                <a:solidFill>
                  <a:schemeClr val="accent5"/>
                </a:solidFill>
              </a:rPr>
              <a:t>로 변경</a:t>
            </a:r>
            <a:r>
              <a:rPr lang="en-US" sz="1600" dirty="0">
                <a:solidFill>
                  <a:schemeClr val="accent5"/>
                </a:solidFill>
              </a:rPr>
              <a:t> (UI: slide</a:t>
            </a:r>
            <a:r>
              <a:rPr lang="ko-KR" altLang="en-US" sz="1600" dirty="0">
                <a:solidFill>
                  <a:schemeClr val="accent5"/>
                </a:solidFill>
              </a:rPr>
              <a:t>를</a:t>
            </a:r>
            <a:r>
              <a:rPr lang="en-US" sz="1600" dirty="0">
                <a:solidFill>
                  <a:schemeClr val="accent5"/>
                </a:solidFill>
              </a:rPr>
              <a:t> ‘</a:t>
            </a:r>
            <a:r>
              <a:rPr lang="ko-KR" altLang="en-US" sz="1600" dirty="0">
                <a:solidFill>
                  <a:schemeClr val="accent5"/>
                </a:solidFill>
              </a:rPr>
              <a:t>대기 </a:t>
            </a:r>
            <a:r>
              <a:rPr lang="en-US" altLang="ko-KR" sz="1600" dirty="0">
                <a:solidFill>
                  <a:schemeClr val="accent5"/>
                </a:solidFill>
              </a:rPr>
              <a:t>list’</a:t>
            </a:r>
            <a:r>
              <a:rPr lang="ko-KR" altLang="en-US" sz="1600" dirty="0">
                <a:solidFill>
                  <a:schemeClr val="accent5"/>
                </a:solidFill>
              </a:rPr>
              <a:t>에 디스플레이</a:t>
            </a:r>
            <a:r>
              <a:rPr lang="en-US" sz="1600" dirty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</a:rPr>
              <a:t>[disagree]: &lt;</a:t>
            </a:r>
            <a:r>
              <a:rPr lang="en-US" sz="1600" dirty="0" err="1">
                <a:solidFill>
                  <a:schemeClr val="accent5"/>
                </a:solidFill>
              </a:rPr>
              <a:t>slide.ORACLE_SELECTION</a:t>
            </a:r>
            <a:r>
              <a:rPr lang="en-US" sz="1600" dirty="0">
                <a:solidFill>
                  <a:schemeClr val="accent5"/>
                </a:solidFill>
              </a:rPr>
              <a:t>&gt; </a:t>
            </a:r>
            <a:r>
              <a:rPr lang="ko-KR" altLang="en-US" sz="1600" dirty="0">
                <a:solidFill>
                  <a:schemeClr val="accent5"/>
                </a:solidFill>
              </a:rPr>
              <a:t>값 </a:t>
            </a:r>
            <a:r>
              <a:rPr lang="en-US" altLang="ko-KR" sz="1600" dirty="0">
                <a:solidFill>
                  <a:schemeClr val="accent5"/>
                </a:solidFill>
              </a:rPr>
              <a:t>‘1</a:t>
            </a:r>
            <a:r>
              <a:rPr lang="ko-KR" altLang="en-US" sz="1600" dirty="0">
                <a:solidFill>
                  <a:schemeClr val="accent5"/>
                </a:solidFill>
              </a:rPr>
              <a:t>으로 유지</a:t>
            </a:r>
            <a:endParaRPr lang="en-US" sz="1600" dirty="0">
              <a:solidFill>
                <a:schemeClr val="accent5"/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3403599" y="1466486"/>
            <a:ext cx="100946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</a:rPr>
              <a:t>[</a:t>
            </a:r>
            <a:r>
              <a:rPr lang="ko-KR" altLang="en-US" sz="1400" b="1" dirty="0" err="1">
                <a:solidFill>
                  <a:schemeClr val="accent5"/>
                </a:solidFill>
              </a:rPr>
              <a:t>재학습</a:t>
            </a:r>
            <a:r>
              <a:rPr lang="ko-KR" altLang="en-US" sz="1400" b="1" dirty="0">
                <a:solidFill>
                  <a:schemeClr val="accent5"/>
                </a:solidFill>
              </a:rPr>
              <a:t> </a:t>
            </a:r>
            <a:r>
              <a:rPr lang="en-US" altLang="ko-KR" sz="1400" b="1" dirty="0">
                <a:solidFill>
                  <a:schemeClr val="accent5"/>
                </a:solidFill>
              </a:rPr>
              <a:t>tab</a:t>
            </a:r>
            <a:r>
              <a:rPr lang="en-US" sz="1400" b="1" dirty="0">
                <a:solidFill>
                  <a:schemeClr val="accent5"/>
                </a:solidFill>
              </a:rPr>
              <a:t>] </a:t>
            </a:r>
            <a:r>
              <a:rPr lang="en-US" altLang="ko-KR" sz="1400" b="1" dirty="0">
                <a:solidFill>
                  <a:schemeClr val="accent5"/>
                </a:solidFill>
              </a:rPr>
              <a:t>(</a:t>
            </a:r>
            <a:r>
              <a:rPr lang="ko-KR" altLang="en-US" sz="1400" b="1" dirty="0">
                <a:solidFill>
                  <a:schemeClr val="accent5"/>
                </a:solidFill>
              </a:rPr>
              <a:t>패치</a:t>
            </a:r>
            <a:r>
              <a:rPr lang="en-US" altLang="ko-KR" sz="1400" b="1" dirty="0">
                <a:solidFill>
                  <a:schemeClr val="accent5"/>
                </a:solidFill>
              </a:rPr>
              <a:t>)</a:t>
            </a:r>
            <a:endParaRPr lang="en-US" sz="1400" b="1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은 </a:t>
            </a:r>
            <a:r>
              <a:rPr lang="en-US" altLang="ko-KR" sz="1400" dirty="0">
                <a:solidFill>
                  <a:schemeClr val="accent5"/>
                </a:solidFill>
              </a:rPr>
              <a:t>‘</a:t>
            </a:r>
            <a:r>
              <a:rPr lang="ko-KR" altLang="en-US" sz="1400" dirty="0">
                <a:solidFill>
                  <a:schemeClr val="accent5"/>
                </a:solidFill>
              </a:rPr>
              <a:t>추천 </a:t>
            </a:r>
            <a:r>
              <a:rPr lang="en-US" altLang="ko-KR" sz="1400" dirty="0">
                <a:solidFill>
                  <a:schemeClr val="accent5"/>
                </a:solidFill>
              </a:rPr>
              <a:t>or </a:t>
            </a:r>
            <a:r>
              <a:rPr lang="ko-KR" altLang="en-US" sz="1400" dirty="0">
                <a:solidFill>
                  <a:schemeClr val="accent5"/>
                </a:solidFill>
              </a:rPr>
              <a:t>대기 </a:t>
            </a:r>
            <a:r>
              <a:rPr lang="en-US" altLang="ko-KR" sz="1400" dirty="0">
                <a:solidFill>
                  <a:schemeClr val="accent5"/>
                </a:solidFill>
              </a:rPr>
              <a:t>list</a:t>
            </a:r>
            <a:r>
              <a:rPr lang="ko-KR" altLang="en-US" sz="1400" dirty="0">
                <a:solidFill>
                  <a:schemeClr val="accent5"/>
                </a:solidFill>
              </a:rPr>
              <a:t>의 </a:t>
            </a:r>
            <a:r>
              <a:rPr lang="en-US" altLang="ko-KR" sz="1400" dirty="0">
                <a:solidFill>
                  <a:schemeClr val="accent5"/>
                </a:solidFill>
              </a:rPr>
              <a:t>slide</a:t>
            </a:r>
            <a:r>
              <a:rPr lang="ko-KR" altLang="en-US" sz="1400" dirty="0">
                <a:solidFill>
                  <a:schemeClr val="accent5"/>
                </a:solidFill>
              </a:rPr>
              <a:t>를 선택하고 </a:t>
            </a:r>
            <a:r>
              <a:rPr lang="en-US" altLang="ko-KR" sz="1400" dirty="0">
                <a:solidFill>
                  <a:schemeClr val="accent5"/>
                </a:solidFill>
              </a:rPr>
              <a:t>patch </a:t>
            </a:r>
            <a:r>
              <a:rPr lang="ko-KR" altLang="en-US" sz="1400" dirty="0">
                <a:solidFill>
                  <a:schemeClr val="accent5"/>
                </a:solidFill>
              </a:rPr>
              <a:t>정보를 디스플레이 함 </a:t>
            </a:r>
            <a:r>
              <a:rPr lang="en-US" altLang="ko-KR" sz="1400" dirty="0">
                <a:solidFill>
                  <a:schemeClr val="accent5"/>
                </a:solidFill>
              </a:rPr>
              <a:t>(DP viewer)</a:t>
            </a:r>
            <a:endParaRPr lang="en-US" sz="14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5"/>
                </a:solidFill>
              </a:rPr>
              <a:t>In </a:t>
            </a:r>
            <a:r>
              <a:rPr lang="en-US" sz="1400" b="1" dirty="0">
                <a:solidFill>
                  <a:schemeClr val="accent5"/>
                </a:solidFill>
              </a:rPr>
              <a:t>[DP viewer]</a:t>
            </a:r>
            <a:r>
              <a:rPr lang="en-US" sz="1400" dirty="0">
                <a:solidFill>
                  <a:schemeClr val="accent5"/>
                </a:solidFill>
              </a:rPr>
              <a:t>, ORACLE</a:t>
            </a:r>
            <a:r>
              <a:rPr lang="ko-KR" altLang="en-US" sz="1400" dirty="0">
                <a:solidFill>
                  <a:schemeClr val="accent5"/>
                </a:solidFill>
              </a:rPr>
              <a:t>은 패치를 </a:t>
            </a:r>
            <a:r>
              <a:rPr lang="en-US" altLang="ko-KR" sz="1400" dirty="0">
                <a:solidFill>
                  <a:schemeClr val="accent5"/>
                </a:solidFill>
              </a:rPr>
              <a:t>‘</a:t>
            </a:r>
            <a:r>
              <a:rPr lang="ko-KR" altLang="en-US" sz="1400" dirty="0">
                <a:solidFill>
                  <a:schemeClr val="accent5"/>
                </a:solidFill>
              </a:rPr>
              <a:t>확인 </a:t>
            </a:r>
            <a:r>
              <a:rPr lang="en-US" altLang="ko-KR" sz="1400" dirty="0">
                <a:solidFill>
                  <a:schemeClr val="accent5"/>
                </a:solidFill>
              </a:rPr>
              <a:t>(Confirm), </a:t>
            </a:r>
            <a:r>
              <a:rPr lang="ko-KR" altLang="en-US" sz="1400" dirty="0">
                <a:solidFill>
                  <a:schemeClr val="accent5"/>
                </a:solidFill>
              </a:rPr>
              <a:t>제거</a:t>
            </a:r>
            <a:r>
              <a:rPr lang="en-US" altLang="ko-KR" sz="1400" dirty="0">
                <a:solidFill>
                  <a:schemeClr val="accent5"/>
                </a:solidFill>
              </a:rPr>
              <a:t>(remove), </a:t>
            </a:r>
            <a:r>
              <a:rPr lang="ko-KR" altLang="en-US" sz="1400" dirty="0">
                <a:solidFill>
                  <a:schemeClr val="accent5"/>
                </a:solidFill>
              </a:rPr>
              <a:t>선택 </a:t>
            </a:r>
            <a:r>
              <a:rPr lang="en-US" altLang="ko-KR" sz="1400" dirty="0">
                <a:solidFill>
                  <a:schemeClr val="accent5"/>
                </a:solidFill>
              </a:rPr>
              <a:t>(select)’</a:t>
            </a:r>
            <a:endParaRPr lang="en-US" sz="1400" dirty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400" u="sng" dirty="0">
                <a:solidFill>
                  <a:schemeClr val="accent5"/>
                </a:solidFill>
              </a:rPr>
              <a:t>Confirm</a:t>
            </a:r>
            <a:r>
              <a:rPr lang="en-US" sz="1400" dirty="0">
                <a:solidFill>
                  <a:schemeClr val="accent5"/>
                </a:solidFill>
              </a:rPr>
              <a:t> : ORACLE</a:t>
            </a:r>
            <a:r>
              <a:rPr lang="ko-KR" altLang="en-US" sz="140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400" b="1" dirty="0">
                <a:solidFill>
                  <a:schemeClr val="accent5"/>
                </a:solidFill>
              </a:rPr>
              <a:t>동의</a:t>
            </a:r>
            <a:r>
              <a:rPr lang="ko-KR" altLang="en-US" sz="1400" dirty="0">
                <a:solidFill>
                  <a:schemeClr val="accent5"/>
                </a:solidFill>
              </a:rPr>
              <a:t> </a:t>
            </a:r>
            <a:r>
              <a:rPr lang="en-US" altLang="ko-KR" sz="1400" dirty="0">
                <a:solidFill>
                  <a:schemeClr val="accent5"/>
                </a:solidFill>
              </a:rPr>
              <a:t>(agree)=&gt; </a:t>
            </a:r>
            <a:r>
              <a:rPr lang="en-US" sz="1400" dirty="0">
                <a:solidFill>
                  <a:schemeClr val="accent5"/>
                </a:solidFill>
              </a:rPr>
              <a:t>[RCMD_PATCH].ORACLE_SELECTION: </a:t>
            </a:r>
            <a:r>
              <a:rPr lang="en-US" sz="1400" b="1" dirty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400" u="sng" dirty="0">
                <a:solidFill>
                  <a:schemeClr val="accent5"/>
                </a:solidFill>
              </a:rPr>
              <a:t>Remove</a:t>
            </a:r>
            <a:r>
              <a:rPr lang="en-US" sz="1400" dirty="0">
                <a:solidFill>
                  <a:schemeClr val="accent5"/>
                </a:solidFill>
              </a:rPr>
              <a:t> : </a:t>
            </a: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400" b="1" u="sng" dirty="0" err="1">
                <a:solidFill>
                  <a:schemeClr val="accent5"/>
                </a:solidFill>
              </a:rPr>
              <a:t>비동의</a:t>
            </a:r>
            <a:r>
              <a:rPr lang="ko-KR" altLang="en-US" sz="1400" dirty="0">
                <a:solidFill>
                  <a:schemeClr val="accent5"/>
                </a:solidFill>
              </a:rPr>
              <a:t> </a:t>
            </a:r>
            <a:r>
              <a:rPr lang="en-US" altLang="ko-KR" sz="1400" dirty="0">
                <a:solidFill>
                  <a:schemeClr val="accent5"/>
                </a:solidFill>
              </a:rPr>
              <a:t>(disagree) =</a:t>
            </a:r>
            <a:r>
              <a:rPr lang="en-US" sz="1400" dirty="0">
                <a:solidFill>
                  <a:schemeClr val="accent5"/>
                </a:solidFill>
              </a:rPr>
              <a:t>&gt; [RCMD_PATCH].ORACLE_SELECTION: </a:t>
            </a:r>
            <a:r>
              <a:rPr lang="en-US" sz="1400" b="1" dirty="0">
                <a:solidFill>
                  <a:schemeClr val="accent5"/>
                </a:solidFill>
              </a:rPr>
              <a:t>1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400" u="sng" dirty="0">
                <a:solidFill>
                  <a:schemeClr val="accent5"/>
                </a:solidFill>
              </a:rPr>
              <a:t>Select :</a:t>
            </a:r>
            <a:r>
              <a:rPr lang="en-US" sz="1400" dirty="0">
                <a:solidFill>
                  <a:schemeClr val="accent5"/>
                </a:solidFill>
              </a:rPr>
              <a:t> ORACLE</a:t>
            </a:r>
            <a:r>
              <a:rPr lang="ko-KR" altLang="en-US" sz="1400" dirty="0">
                <a:solidFill>
                  <a:schemeClr val="accent5"/>
                </a:solidFill>
              </a:rPr>
              <a:t>이 </a:t>
            </a:r>
            <a:r>
              <a:rPr lang="ko-KR" altLang="en-US" sz="1400" dirty="0" err="1">
                <a:solidFill>
                  <a:schemeClr val="accent5"/>
                </a:solidFill>
              </a:rPr>
              <a:t>재학습을</a:t>
            </a:r>
            <a:r>
              <a:rPr lang="ko-KR" altLang="en-US" sz="1400" dirty="0">
                <a:solidFill>
                  <a:schemeClr val="accent5"/>
                </a:solidFill>
              </a:rPr>
              <a:t> 원하는 패치를 </a:t>
            </a:r>
            <a:r>
              <a:rPr lang="ko-KR" altLang="en-US" sz="1400" b="1" u="sng" dirty="0">
                <a:solidFill>
                  <a:schemeClr val="accent5"/>
                </a:solidFill>
              </a:rPr>
              <a:t>선택</a:t>
            </a:r>
            <a:r>
              <a:rPr lang="en-US" sz="1400" dirty="0">
                <a:solidFill>
                  <a:schemeClr val="accent5"/>
                </a:solidFill>
              </a:rPr>
              <a:t> </a:t>
            </a:r>
            <a:r>
              <a:rPr lang="en-US" altLang="ko-KR" sz="1400" dirty="0">
                <a:solidFill>
                  <a:schemeClr val="accent5"/>
                </a:solidFill>
              </a:rPr>
              <a:t>(select)’ </a:t>
            </a:r>
            <a:r>
              <a:rPr lang="en-US" sz="1400" dirty="0">
                <a:solidFill>
                  <a:schemeClr val="accent5"/>
                </a:solidFill>
              </a:rPr>
              <a:t>=&gt; [RCMD_PATCH].ORACLE_SELECTION: </a:t>
            </a:r>
            <a:r>
              <a:rPr lang="en-US" sz="1400" b="1" dirty="0">
                <a:solidFill>
                  <a:schemeClr val="accent5"/>
                </a:solidFill>
              </a:rPr>
              <a:t>0-&gt;4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44" y="3424006"/>
            <a:ext cx="5609369" cy="32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36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27310"/>
              </p:ext>
            </p:extLst>
          </p:nvPr>
        </p:nvGraphicFramePr>
        <p:xfrm>
          <a:off x="178262" y="1284933"/>
          <a:ext cx="6573733" cy="2311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86890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SYS </a:t>
                      </a:r>
                      <a:r>
                        <a:rPr lang="ko-KR" altLang="en-US" sz="1200" dirty="0"/>
                        <a:t>추천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ORACLE agreement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[RCMD_SLIDE].ORACLE_SELECTION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1-&gt;2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Disagreed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1-&gt;3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(add)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Disagreed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 information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**not recommended</a:t>
                      </a:r>
                      <a:r>
                        <a:rPr lang="en-US" sz="1200" baseline="0" dirty="0"/>
                        <a:t> by both, </a:t>
                      </a:r>
                      <a:br>
                        <a:rPr lang="en-US" sz="1200" baseline="0" dirty="0"/>
                      </a:br>
                      <a:r>
                        <a:rPr lang="en-US" sz="1200" b="1" baseline="0" dirty="0"/>
                        <a:t>but want to train patch-only</a:t>
                      </a:r>
                      <a:r>
                        <a:rPr lang="en-US" sz="1200" baseline="0" dirty="0"/>
                        <a:t>**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27165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8262" y="407770"/>
            <a:ext cx="414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ORACLE_SELECTION conclusion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8262" y="946379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SLIDE level</a:t>
            </a:r>
            <a:endParaRPr 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178262" y="4337155"/>
          <a:ext cx="6544460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57617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SYS recommendation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ORACLE agreement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[RCMD_PATCH].ORACLE_SELECTION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1-&gt;2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Disagreed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1-&gt;3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0-&gt;4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recommended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Disagreed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8262" y="3998601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PATCH level</a:t>
            </a:r>
            <a:endParaRPr 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262852" y="1284933"/>
          <a:ext cx="3033355" cy="14833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83132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898842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951381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Training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Slide.OS</a:t>
                      </a:r>
                      <a:r>
                        <a:rPr lang="en-US" sz="1200" dirty="0"/>
                        <a:t>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/>
                        <a:t>Patch.OS</a:t>
                      </a:r>
                      <a:r>
                        <a:rPr lang="en-US" sz="1200" dirty="0"/>
                        <a:t>*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Slide-only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2, 4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Patch-only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/>
                        <a:t>2, 4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both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2, 4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2, 4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262852" y="946379"/>
            <a:ext cx="3033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Training cases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62852" y="2768293"/>
            <a:ext cx="30333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*</a:t>
            </a:r>
            <a:r>
              <a:rPr lang="en-US" sz="1100" dirty="0" err="1"/>
              <a:t>Slide.OS</a:t>
            </a:r>
            <a:r>
              <a:rPr lang="en-US" sz="1100" dirty="0"/>
              <a:t> = </a:t>
            </a:r>
            <a:r>
              <a:rPr lang="en-US" sz="1100" dirty="0" err="1"/>
              <a:t>slide.ORACLE_SELECTION</a:t>
            </a:r>
            <a:endParaRPr lang="en-US" sz="1100" dirty="0"/>
          </a:p>
          <a:p>
            <a:r>
              <a:rPr lang="en-US" sz="1100" dirty="0"/>
              <a:t>*</a:t>
            </a:r>
            <a:r>
              <a:rPr lang="en-US" sz="1100" dirty="0" err="1"/>
              <a:t>Patch.OS</a:t>
            </a:r>
            <a:r>
              <a:rPr lang="en-US" sz="1100" dirty="0"/>
              <a:t> = </a:t>
            </a:r>
            <a:r>
              <a:rPr lang="en-US" sz="1100" dirty="0" err="1"/>
              <a:t>patch.ORACLE_SELECTION</a:t>
            </a:r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7689274" y="4199877"/>
            <a:ext cx="4031672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현재 </a:t>
            </a:r>
            <a:r>
              <a:rPr lang="en-US" altLang="ko-KR" sz="1400" dirty="0"/>
              <a:t>DB</a:t>
            </a:r>
            <a:r>
              <a:rPr lang="ko-KR" altLang="en-US" sz="1400" dirty="0"/>
              <a:t>에서</a:t>
            </a:r>
            <a:r>
              <a:rPr lang="en-US" altLang="ko-KR" sz="1400" dirty="0"/>
              <a:t>, </a:t>
            </a:r>
            <a:r>
              <a:rPr lang="ko-KR" altLang="en-US" sz="1400" dirty="0"/>
              <a:t>패치 정보 수정을 위해서는 슬라이드 정보를 우선 복사해 </a:t>
            </a:r>
            <a:r>
              <a:rPr lang="ko-KR" altLang="en-US" sz="1400" dirty="0" err="1"/>
              <a:t>와야함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따라서</a:t>
            </a:r>
            <a:r>
              <a:rPr lang="en-US" altLang="ko-KR" sz="1400" dirty="0"/>
              <a:t>, </a:t>
            </a:r>
            <a:r>
              <a:rPr lang="en-US" altLang="ko-KR" sz="1400" i="1" dirty="0"/>
              <a:t>ORACLE_SELECTION = 5 </a:t>
            </a:r>
            <a:r>
              <a:rPr lang="ko-KR" altLang="en-US" sz="1400" i="1" dirty="0"/>
              <a:t>케이스를 추가함 </a:t>
            </a:r>
            <a:r>
              <a:rPr lang="en-US" altLang="ko-KR" sz="1400" i="1" dirty="0"/>
              <a:t>(</a:t>
            </a:r>
            <a:r>
              <a:rPr lang="ko-KR" altLang="en-US" sz="1400" i="1" dirty="0" err="1"/>
              <a:t>비추천</a:t>
            </a:r>
            <a:r>
              <a:rPr lang="en-US" altLang="ko-KR" sz="1400" i="1" dirty="0"/>
              <a:t>, </a:t>
            </a:r>
            <a:r>
              <a:rPr lang="ko-KR" altLang="en-US" sz="1400" i="1" dirty="0" err="1"/>
              <a:t>비선택</a:t>
            </a:r>
            <a:r>
              <a:rPr lang="en-US" altLang="ko-KR" sz="1400" i="1" dirty="0"/>
              <a:t>)</a:t>
            </a:r>
            <a:endParaRPr lang="en-US" sz="1400" dirty="0"/>
          </a:p>
        </p:txBody>
      </p:sp>
      <p:cxnSp>
        <p:nvCxnSpPr>
          <p:cNvPr id="14" name="꺾인 연결선 13"/>
          <p:cNvCxnSpPr>
            <a:endCxn id="12" idx="1"/>
          </p:cNvCxnSpPr>
          <p:nvPr/>
        </p:nvCxnSpPr>
        <p:spPr>
          <a:xfrm>
            <a:off x="5503025" y="3408218"/>
            <a:ext cx="2186249" cy="1348516"/>
          </a:xfrm>
          <a:prstGeom prst="bentConnector3">
            <a:avLst>
              <a:gd name="adj1" fmla="val 796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104020" y="1784322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변경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04021" y="213541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변경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04020" y="252710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/>
              <a:t>값 추가</a:t>
            </a:r>
            <a:endParaRPr lang="ko-KR" altLang="en-US" sz="1050" dirty="0"/>
          </a:p>
        </p:txBody>
      </p:sp>
      <p:sp>
        <p:nvSpPr>
          <p:cNvPr id="16" name="TextBox 15"/>
          <p:cNvSpPr txBox="1"/>
          <p:nvPr/>
        </p:nvSpPr>
        <p:spPr>
          <a:xfrm>
            <a:off x="6104019" y="3366896"/>
            <a:ext cx="1134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추가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68188" y="4877305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변경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68189" y="5228397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변경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68188" y="5588813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값 변경</a:t>
            </a:r>
          </a:p>
        </p:txBody>
      </p:sp>
    </p:spTree>
    <p:extLst>
      <p:ext uri="{BB962C8B-B14F-4D97-AF65-F5344CB8AC3E}">
        <p14:creationId xmlns:p14="http://schemas.microsoft.com/office/powerpoint/2010/main" val="193671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029640"/>
              </p:ext>
            </p:extLst>
          </p:nvPr>
        </p:nvGraphicFramePr>
        <p:xfrm>
          <a:off x="1113587" y="2005265"/>
          <a:ext cx="9586495" cy="213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4089">
                  <a:extLst>
                    <a:ext uri="{9D8B030D-6E8A-4147-A177-3AD203B41FA5}">
                      <a16:colId xmlns:a16="http://schemas.microsoft.com/office/drawing/2014/main" val="3737742987"/>
                    </a:ext>
                  </a:extLst>
                </a:gridCol>
                <a:gridCol w="1920453">
                  <a:extLst>
                    <a:ext uri="{9D8B030D-6E8A-4147-A177-3AD203B41FA5}">
                      <a16:colId xmlns:a16="http://schemas.microsoft.com/office/drawing/2014/main" val="476504991"/>
                    </a:ext>
                  </a:extLst>
                </a:gridCol>
                <a:gridCol w="2970551">
                  <a:extLst>
                    <a:ext uri="{9D8B030D-6E8A-4147-A177-3AD203B41FA5}">
                      <a16:colId xmlns:a16="http://schemas.microsoft.com/office/drawing/2014/main" val="3357456623"/>
                    </a:ext>
                  </a:extLst>
                </a:gridCol>
                <a:gridCol w="3861402">
                  <a:extLst>
                    <a:ext uri="{9D8B030D-6E8A-4147-A177-3AD203B41FA5}">
                      <a16:colId xmlns:a16="http://schemas.microsoft.com/office/drawing/2014/main" val="1665184738"/>
                    </a:ext>
                  </a:extLst>
                </a:gridCol>
              </a:tblGrid>
              <a:tr h="990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시나리오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상황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결과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916064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/>
                        <a:t>시나리오 </a:t>
                      </a:r>
                      <a:r>
                        <a:rPr lang="en-US" altLang="ko-KR" sz="1800" u="none" dirty="0"/>
                        <a:t>1</a:t>
                      </a:r>
                      <a:endParaRPr lang="ko-KR" altLang="en-US" sz="180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검사 결과 확인 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 추천 사례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346092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/>
                        <a:t>시나리오 </a:t>
                      </a:r>
                      <a:r>
                        <a:rPr lang="en-US" altLang="ko-KR" sz="1800" u="none" dirty="0"/>
                        <a:t>2</a:t>
                      </a:r>
                      <a:endParaRPr lang="ko-KR" altLang="en-US" sz="1800" u="non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추천 리스트 확인 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추천 사례 학습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297647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110790" y="8181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/>
              <a:t>Use case</a:t>
            </a:r>
            <a:endParaRPr lang="ko-KR" altLang="en-US" sz="40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2558716" y="4592053"/>
            <a:ext cx="7138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회의 </a:t>
            </a:r>
            <a:r>
              <a:rPr lang="en-US" altLang="ko-KR" dirty="0"/>
              <a:t>(12/7)</a:t>
            </a:r>
            <a:r>
              <a:rPr lang="ko-KR" altLang="en-US" dirty="0"/>
              <a:t>이후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슬라이드만으로 </a:t>
            </a:r>
            <a:r>
              <a:rPr lang="ko-KR" altLang="en-US" dirty="0" err="1"/>
              <a:t>재학습</a:t>
            </a:r>
            <a:r>
              <a:rPr lang="ko-KR" altLang="en-US" dirty="0"/>
              <a:t> 여부 결정이 어렵다는 피드백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기존 </a:t>
            </a:r>
            <a:r>
              <a:rPr lang="en-US" altLang="ko-KR" dirty="0"/>
              <a:t>4</a:t>
            </a:r>
            <a:r>
              <a:rPr lang="ko-KR" altLang="en-US" dirty="0"/>
              <a:t>개의 시나리오를 </a:t>
            </a:r>
            <a:r>
              <a:rPr lang="en-US" altLang="ko-KR" dirty="0"/>
              <a:t>2</a:t>
            </a:r>
            <a:r>
              <a:rPr lang="ko-KR" altLang="en-US" dirty="0"/>
              <a:t>개로 통합</a:t>
            </a:r>
          </a:p>
        </p:txBody>
      </p:sp>
    </p:spTree>
    <p:extLst>
      <p:ext uri="{BB962C8B-B14F-4D97-AF65-F5344CB8AC3E}">
        <p14:creationId xmlns:p14="http://schemas.microsoft.com/office/powerpoint/2010/main" val="1880544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35363" y="2701605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/>
              <a:t>사용 시나리오 </a:t>
            </a:r>
            <a:r>
              <a:rPr lang="en-US" altLang="ko-KR" sz="4800" u="sng" dirty="0"/>
              <a:t>1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상황</a:t>
            </a:r>
            <a:r>
              <a:rPr lang="en-US" altLang="ko-KR" dirty="0"/>
              <a:t>: </a:t>
            </a:r>
            <a:r>
              <a:rPr lang="ko-KR" altLang="en-US" dirty="0"/>
              <a:t>검사 결과 확인 중 </a:t>
            </a:r>
            <a:endParaRPr lang="en-US" altLang="ko-KR" dirty="0"/>
          </a:p>
          <a:p>
            <a:r>
              <a:rPr lang="ko-KR" altLang="en-US" dirty="0"/>
              <a:t>결과</a:t>
            </a:r>
            <a:r>
              <a:rPr lang="en-US" altLang="ko-KR" dirty="0"/>
              <a:t>: </a:t>
            </a:r>
            <a:r>
              <a:rPr lang="ko-KR" altLang="en-US" u="sng" dirty="0" err="1"/>
              <a:t>비추천</a:t>
            </a:r>
            <a:r>
              <a:rPr lang="ko-KR" altLang="en-US" dirty="0"/>
              <a:t> 케이스 학습</a:t>
            </a:r>
          </a:p>
        </p:txBody>
      </p:sp>
    </p:spTree>
    <p:extLst>
      <p:ext uri="{BB962C8B-B14F-4D97-AF65-F5344CB8AC3E}">
        <p14:creationId xmlns:p14="http://schemas.microsoft.com/office/powerpoint/2010/main" val="84150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9" y="198745"/>
            <a:ext cx="12078041" cy="625390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26571" y="4328160"/>
            <a:ext cx="4197532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5" idx="2"/>
            <a:endCxn id="10" idx="0"/>
          </p:cNvCxnSpPr>
          <p:nvPr/>
        </p:nvCxnSpPr>
        <p:spPr>
          <a:xfrm>
            <a:off x="2425337" y="4524103"/>
            <a:ext cx="1" cy="11129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6572" y="563701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검사 결과 중 학습 필요 슬라이드 확인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12632" y="0"/>
            <a:ext cx="2807768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/>
              <a:t>사용 시나리오 </a:t>
            </a:r>
            <a:r>
              <a:rPr lang="en-US" altLang="ko-KR" sz="1600" u="sng" dirty="0"/>
              <a:t>1 (</a:t>
            </a:r>
            <a:r>
              <a:rPr lang="ko-KR" altLang="en-US" sz="1600" u="sng" dirty="0"/>
              <a:t>슬라이드</a:t>
            </a:r>
            <a:r>
              <a:rPr lang="en-US" altLang="ko-KR" sz="1600" u="sng" dirty="0"/>
              <a:t>)</a:t>
            </a:r>
            <a:endParaRPr lang="ko-KR" altLang="en-US" sz="1600" u="sng" dirty="0"/>
          </a:p>
        </p:txBody>
      </p:sp>
      <p:sp>
        <p:nvSpPr>
          <p:cNvPr id="2" name="직사각형 1"/>
          <p:cNvSpPr/>
          <p:nvPr/>
        </p:nvSpPr>
        <p:spPr>
          <a:xfrm>
            <a:off x="4736716" y="5637014"/>
            <a:ext cx="3501190" cy="70754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(</a:t>
            </a:r>
            <a:r>
              <a:rPr lang="ko-KR" altLang="en-US" dirty="0" err="1">
                <a:solidFill>
                  <a:schemeClr val="tx1"/>
                </a:solidFill>
              </a:rPr>
              <a:t>인지자</a:t>
            </a:r>
            <a:r>
              <a:rPr lang="ko-KR" altLang="en-US" dirty="0">
                <a:solidFill>
                  <a:schemeClr val="tx1"/>
                </a:solidFill>
              </a:rPr>
              <a:t> 협의</a:t>
            </a:r>
            <a:r>
              <a:rPr lang="en-US" altLang="ko-KR" dirty="0">
                <a:solidFill>
                  <a:schemeClr val="tx1"/>
                </a:solidFill>
              </a:rPr>
              <a:t>) </a:t>
            </a:r>
            <a:r>
              <a:rPr lang="ko-KR" altLang="en-US" dirty="0">
                <a:solidFill>
                  <a:schemeClr val="tx1"/>
                </a:solidFill>
              </a:rPr>
              <a:t>추천 여부에 대한 구분은 색으로 표시할 예정</a:t>
            </a:r>
          </a:p>
        </p:txBody>
      </p:sp>
      <p:cxnSp>
        <p:nvCxnSpPr>
          <p:cNvPr id="6" name="직선 화살표 연결선 5"/>
          <p:cNvCxnSpPr>
            <a:stCxn id="2" idx="0"/>
          </p:cNvCxnSpPr>
          <p:nvPr/>
        </p:nvCxnSpPr>
        <p:spPr>
          <a:xfrm flipH="1" flipV="1">
            <a:off x="3838074" y="4880811"/>
            <a:ext cx="2649237" cy="7562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3"/>
          </p:cNvCxnSpPr>
          <p:nvPr/>
        </p:nvCxnSpPr>
        <p:spPr>
          <a:xfrm flipV="1">
            <a:off x="4524104" y="3830053"/>
            <a:ext cx="2121338" cy="19916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4546676" y="1528813"/>
            <a:ext cx="5968924" cy="23333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640919" y="3326812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요약 정보 확인 및 더블 클릭</a:t>
            </a:r>
          </a:p>
        </p:txBody>
      </p:sp>
    </p:spTree>
    <p:extLst>
      <p:ext uri="{BB962C8B-B14F-4D97-AF65-F5344CB8AC3E}">
        <p14:creationId xmlns:p14="http://schemas.microsoft.com/office/powerpoint/2010/main" val="2209423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262" y="32665"/>
            <a:ext cx="3315375" cy="22035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171" y="1023103"/>
            <a:ext cx="6574070" cy="44972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직선 연결선 9"/>
          <p:cNvCxnSpPr/>
          <p:nvPr/>
        </p:nvCxnSpPr>
        <p:spPr>
          <a:xfrm flipV="1">
            <a:off x="5065171" y="32665"/>
            <a:ext cx="3763091" cy="99043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11639241" y="2236224"/>
            <a:ext cx="504396" cy="335359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68858" y="773511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패치 검토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8857" y="1545310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최종 확인</a:t>
            </a:r>
          </a:p>
        </p:txBody>
      </p:sp>
      <p:cxnSp>
        <p:nvCxnSpPr>
          <p:cNvPr id="19" name="직선 화살표 연결선 18"/>
          <p:cNvCxnSpPr>
            <a:stCxn id="17" idx="2"/>
            <a:endCxn id="18" idx="0"/>
          </p:cNvCxnSpPr>
          <p:nvPr/>
        </p:nvCxnSpPr>
        <p:spPr>
          <a:xfrm flipH="1">
            <a:off x="1378121" y="1142843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9884" y="32665"/>
            <a:ext cx="663938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DP viewer (</a:t>
            </a:r>
            <a:r>
              <a:rPr lang="ko-KR" altLang="en-US" dirty="0"/>
              <a:t>기존</a:t>
            </a:r>
            <a:r>
              <a:rPr lang="en-US" altLang="ko-KR" dirty="0"/>
              <a:t>) =&gt; </a:t>
            </a:r>
            <a:r>
              <a:rPr lang="ko-KR" altLang="en-US" dirty="0" err="1"/>
              <a:t>재학습</a:t>
            </a:r>
            <a:r>
              <a:rPr lang="ko-KR" altLang="en-US" dirty="0"/>
              <a:t> </a:t>
            </a:r>
            <a:r>
              <a:rPr lang="en-US" altLang="ko-KR" dirty="0"/>
              <a:t>DP viewer </a:t>
            </a:r>
            <a:r>
              <a:rPr lang="ko-KR" altLang="en-US" dirty="0"/>
              <a:t>전환 버튼 생성 예정</a:t>
            </a:r>
            <a:endParaRPr lang="en-US" altLang="ko-KR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68" y="2591132"/>
            <a:ext cx="7512472" cy="3868774"/>
          </a:xfrm>
          <a:prstGeom prst="rect">
            <a:avLst/>
          </a:prstGeom>
        </p:spPr>
      </p:pic>
      <p:sp>
        <p:nvSpPr>
          <p:cNvPr id="7" name="아래쪽 화살표 6"/>
          <p:cNvSpPr/>
          <p:nvPr/>
        </p:nvSpPr>
        <p:spPr>
          <a:xfrm rot="3129793">
            <a:off x="8056281" y="5617533"/>
            <a:ext cx="424543" cy="72390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056663" y="6170383"/>
            <a:ext cx="2546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/>
              <a:t>재학습</a:t>
            </a:r>
            <a:r>
              <a:rPr lang="ko-KR" altLang="en-US" dirty="0"/>
              <a:t> </a:t>
            </a:r>
            <a:r>
              <a:rPr lang="en-US" altLang="ko-KR" dirty="0"/>
              <a:t>DP viewer </a:t>
            </a:r>
            <a:r>
              <a:rPr lang="ko-KR" altLang="en-US" dirty="0"/>
              <a:t>전환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9529405" y="5586326"/>
            <a:ext cx="1913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기존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DP viewer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2442506" y="6422963"/>
            <a:ext cx="1879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/>
              <a:t>재학습</a:t>
            </a:r>
            <a:r>
              <a:rPr lang="ko-KR" altLang="en-US" dirty="0"/>
              <a:t> </a:t>
            </a:r>
            <a:r>
              <a:rPr lang="en-US" altLang="ko-KR" dirty="0"/>
              <a:t>DP </a:t>
            </a:r>
            <a:r>
              <a:rPr lang="en-US" altLang="ko-KR" dirty="0" err="1"/>
              <a:t>viwer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592957" y="1545310"/>
            <a:ext cx="264851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레이블 수정 필요 인지</a:t>
            </a:r>
            <a:endParaRPr lang="ko-KR" altLang="en-US" dirty="0"/>
          </a:p>
        </p:txBody>
      </p:sp>
      <p:cxnSp>
        <p:nvCxnSpPr>
          <p:cNvPr id="23" name="직선 화살표 연결선 22"/>
          <p:cNvCxnSpPr>
            <a:stCxn id="17" idx="2"/>
            <a:endCxn id="22" idx="0"/>
          </p:cNvCxnSpPr>
          <p:nvPr/>
        </p:nvCxnSpPr>
        <p:spPr>
          <a:xfrm>
            <a:off x="1378122" y="1142843"/>
            <a:ext cx="2539092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68857" y="2132443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슬라이드만 추가</a:t>
            </a:r>
          </a:p>
        </p:txBody>
      </p:sp>
    </p:spTree>
    <p:extLst>
      <p:ext uri="{BB962C8B-B14F-4D97-AF65-F5344CB8AC3E}">
        <p14:creationId xmlns:p14="http://schemas.microsoft.com/office/powerpoint/2010/main" val="2358830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패치 검토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5" y="5176156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최종 확인</a:t>
            </a:r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2529286" y="4773689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454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749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반영 결과 확인</a:t>
            </a: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t="1" r="65729" b="4366"/>
          <a:stretch/>
        </p:blipFill>
        <p:spPr>
          <a:xfrm>
            <a:off x="537227" y="3735705"/>
            <a:ext cx="2186871" cy="320583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/>
          <a:srcRect l="43121" t="1" r="21246" b="-2297"/>
          <a:stretch/>
        </p:blipFill>
        <p:spPr>
          <a:xfrm>
            <a:off x="2724098" y="3757748"/>
            <a:ext cx="2305101" cy="291738"/>
          </a:xfrm>
          <a:prstGeom prst="rect">
            <a:avLst/>
          </a:prstGeom>
          <a:ln>
            <a:noFill/>
          </a:ln>
        </p:spPr>
      </p:pic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71531"/>
            <a:ext cx="938349" cy="10564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43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/>
              <a:t>사용 시나리오 </a:t>
            </a:r>
            <a:r>
              <a:rPr lang="en-US" altLang="ko-KR" sz="3200" u="sng" dirty="0"/>
              <a:t>1-1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상황</a:t>
            </a:r>
            <a:r>
              <a:rPr lang="en-US" altLang="ko-KR" sz="1100" dirty="0"/>
              <a:t>: </a:t>
            </a:r>
            <a:r>
              <a:rPr lang="ko-KR" altLang="en-US" sz="1100" dirty="0"/>
              <a:t>검사 결과 확인 중 </a:t>
            </a:r>
            <a:endParaRPr lang="en-US" altLang="ko-KR" sz="1100" dirty="0"/>
          </a:p>
          <a:p>
            <a:r>
              <a:rPr lang="ko-KR" altLang="en-US" sz="1100" dirty="0"/>
              <a:t>결과</a:t>
            </a:r>
            <a:r>
              <a:rPr lang="en-US" altLang="ko-KR" sz="1100" dirty="0"/>
              <a:t>: </a:t>
            </a:r>
            <a:r>
              <a:rPr lang="ko-KR" altLang="en-US" sz="1100" u="sng" dirty="0"/>
              <a:t>슬라이드</a:t>
            </a:r>
            <a:r>
              <a:rPr lang="ko-KR" altLang="en-US" sz="1100" dirty="0"/>
              <a:t> </a:t>
            </a:r>
            <a:r>
              <a:rPr lang="ko-KR" altLang="en-US" sz="1100" u="sng" dirty="0" err="1"/>
              <a:t>비추천</a:t>
            </a:r>
            <a:r>
              <a:rPr lang="ko-KR" altLang="en-US" sz="1100" dirty="0"/>
              <a:t> 케이스 학습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766153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검사 결과 탭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771074" y="152508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검사 </a:t>
            </a:r>
            <a:r>
              <a:rPr lang="ko-KR" altLang="en-US" sz="1400">
                <a:solidFill>
                  <a:schemeClr val="tx1"/>
                </a:solidFill>
              </a:rPr>
              <a:t>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6153" y="39183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학습 대상 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ko-KR" altLang="en-US" sz="1400" dirty="0">
                <a:solidFill>
                  <a:schemeClr val="tx1"/>
                </a:solidFill>
              </a:rPr>
              <a:t>슬라이드로 추가 </a:t>
            </a:r>
          </a:p>
        </p:txBody>
      </p:sp>
      <p:cxnSp>
        <p:nvCxnSpPr>
          <p:cNvPr id="11" name="직선 화살표 연결선 10"/>
          <p:cNvCxnSpPr>
            <a:stCxn id="13" idx="3"/>
          </p:cNvCxnSpPr>
          <p:nvPr/>
        </p:nvCxnSpPr>
        <p:spPr>
          <a:xfrm flipV="1">
            <a:off x="1899557" y="2021173"/>
            <a:ext cx="982313" cy="1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9826" y="1801278"/>
            <a:ext cx="17597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학습 필요 </a:t>
            </a:r>
            <a:endParaRPr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/>
              <a:t>*</a:t>
            </a:r>
            <a:r>
              <a:rPr lang="ko-KR" altLang="en-US" sz="1200" dirty="0" err="1"/>
              <a:t>비추천</a:t>
            </a:r>
            <a:r>
              <a:rPr lang="ko-KR" altLang="en-US" sz="1200" dirty="0"/>
              <a:t> 슬라이드 임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5303681" y="44646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최종 확인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5303681" y="5040234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탭 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5303679" y="560681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list </a:t>
            </a:r>
            <a:r>
              <a:rPr lang="ko-KR" altLang="en-US" sz="1400" dirty="0">
                <a:solidFill>
                  <a:schemeClr val="tx1"/>
                </a:solidFill>
              </a:rPr>
              <a:t>반영 확인</a:t>
            </a:r>
          </a:p>
        </p:txBody>
      </p:sp>
      <p:sp>
        <p:nvSpPr>
          <p:cNvPr id="30" name="아래쪽 화살표 29"/>
          <p:cNvSpPr/>
          <p:nvPr/>
        </p:nvSpPr>
        <p:spPr>
          <a:xfrm>
            <a:off x="2835778" y="135295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2827071" y="19077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직사각형 44"/>
          <p:cNvSpPr/>
          <p:nvPr/>
        </p:nvSpPr>
        <p:spPr>
          <a:xfrm>
            <a:off x="2766153" y="4513834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5303678" y="6182373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  <p:sp>
        <p:nvSpPr>
          <p:cNvPr id="58" name="아래쪽 화살표 57"/>
          <p:cNvSpPr/>
          <p:nvPr/>
        </p:nvSpPr>
        <p:spPr>
          <a:xfrm>
            <a:off x="5294800" y="431838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303507" y="4863641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294800" y="544384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294800" y="599630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9441410" y="6489954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9560468" y="6385631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: DB </a:t>
            </a:r>
            <a:r>
              <a:rPr lang="ko-KR" altLang="en-US" dirty="0"/>
              <a:t>코드 변화 발생 부</a:t>
            </a:r>
          </a:p>
        </p:txBody>
      </p:sp>
      <p:sp>
        <p:nvSpPr>
          <p:cNvPr id="68" name="타원 67"/>
          <p:cNvSpPr/>
          <p:nvPr/>
        </p:nvSpPr>
        <p:spPr>
          <a:xfrm>
            <a:off x="4844226" y="388950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41854" y="5016446"/>
            <a:ext cx="2811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5"/>
                </a:solidFill>
              </a:rPr>
              <a:t>DB: </a:t>
            </a: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accent5"/>
                </a:solidFill>
              </a:rPr>
              <a:t>Slide </a:t>
            </a:r>
            <a:r>
              <a:rPr lang="ko-KR" altLang="en-US" sz="1200" dirty="0">
                <a:solidFill>
                  <a:schemeClr val="accent5"/>
                </a:solidFill>
              </a:rPr>
              <a:t>정보를 </a:t>
            </a:r>
            <a:r>
              <a:rPr lang="en-US" sz="1200" dirty="0">
                <a:solidFill>
                  <a:schemeClr val="accent5"/>
                </a:solidFill>
              </a:rPr>
              <a:t>[RCMD_SLIDE] </a:t>
            </a:r>
            <a:r>
              <a:rPr lang="ko-KR" altLang="en-US" sz="1200" dirty="0">
                <a:solidFill>
                  <a:schemeClr val="accent5"/>
                </a:solidFill>
              </a:rPr>
              <a:t>추가</a:t>
            </a:r>
            <a:endParaRPr lang="en-US" altLang="ko-KR" sz="1200" dirty="0">
              <a:solidFill>
                <a:schemeClr val="accent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200" dirty="0">
                <a:solidFill>
                  <a:schemeClr val="accent5"/>
                </a:solidFill>
              </a:rPr>
              <a:t>&lt;</a:t>
            </a:r>
            <a:r>
              <a:rPr lang="en-US" sz="1200" dirty="0" err="1">
                <a:solidFill>
                  <a:schemeClr val="accent5"/>
                </a:solidFill>
              </a:rPr>
              <a:t>oracle_selection</a:t>
            </a:r>
            <a:r>
              <a:rPr lang="en-US" sz="1200" dirty="0">
                <a:solidFill>
                  <a:schemeClr val="accent5"/>
                </a:solidFill>
              </a:rPr>
              <a:t>&gt;</a:t>
            </a:r>
            <a:r>
              <a:rPr lang="ko-KR" altLang="en-US" sz="1200" dirty="0">
                <a:solidFill>
                  <a:schemeClr val="accent5"/>
                </a:solidFill>
              </a:rPr>
              <a:t>값</a:t>
            </a:r>
            <a:r>
              <a:rPr lang="en-US" altLang="ko-KR" sz="1200" dirty="0">
                <a:solidFill>
                  <a:schemeClr val="accent5"/>
                </a:solidFill>
              </a:rPr>
              <a:t>: </a:t>
            </a:r>
            <a:r>
              <a:rPr lang="en-US" sz="1200" dirty="0">
                <a:solidFill>
                  <a:schemeClr val="accent5"/>
                </a:solidFill>
              </a:rPr>
              <a:t>4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220457" y="309186"/>
            <a:ext cx="489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5"/>
                </a:solidFill>
              </a:rPr>
              <a:t>When: Oracle</a:t>
            </a:r>
            <a:r>
              <a:rPr lang="ko-KR" altLang="en-US" sz="1600" b="1" dirty="0">
                <a:solidFill>
                  <a:schemeClr val="accent5"/>
                </a:solidFill>
              </a:rPr>
              <a:t>이 </a:t>
            </a:r>
            <a:r>
              <a:rPr lang="ko-KR" altLang="en-US" sz="1600" b="1" dirty="0" err="1">
                <a:solidFill>
                  <a:schemeClr val="accent5"/>
                </a:solidFill>
              </a:rPr>
              <a:t>비추천</a:t>
            </a:r>
            <a:r>
              <a:rPr lang="ko-KR" altLang="en-US" sz="1600" b="1" dirty="0">
                <a:solidFill>
                  <a:schemeClr val="accent5"/>
                </a:solidFill>
              </a:rPr>
              <a:t> 슬라이드 </a:t>
            </a:r>
            <a:r>
              <a:rPr lang="ko-KR" altLang="en-US" sz="1600" b="1" dirty="0" err="1">
                <a:solidFill>
                  <a:schemeClr val="accent5"/>
                </a:solidFill>
              </a:rPr>
              <a:t>선택시</a:t>
            </a:r>
            <a:endParaRPr lang="en-US" sz="1600" b="1" dirty="0">
              <a:solidFill>
                <a:schemeClr val="accent5"/>
              </a:solidFill>
            </a:endParaRPr>
          </a:p>
          <a:p>
            <a:r>
              <a:rPr lang="en-US" sz="1600" dirty="0">
                <a:solidFill>
                  <a:schemeClr val="accent5"/>
                </a:solidFill>
              </a:rPr>
              <a:t>	-&gt; slide </a:t>
            </a:r>
            <a:r>
              <a:rPr lang="ko-KR" altLang="en-US" sz="1600" dirty="0">
                <a:solidFill>
                  <a:schemeClr val="accent5"/>
                </a:solidFill>
              </a:rPr>
              <a:t>정보를</a:t>
            </a:r>
            <a:r>
              <a:rPr lang="en-US" sz="1600" dirty="0">
                <a:solidFill>
                  <a:schemeClr val="accent5"/>
                </a:solidFill>
              </a:rPr>
              <a:t> [RCMD_SLIDE]</a:t>
            </a:r>
            <a:r>
              <a:rPr lang="ko-KR" altLang="en-US" sz="1600" dirty="0">
                <a:solidFill>
                  <a:schemeClr val="accent5"/>
                </a:solidFill>
              </a:rPr>
              <a:t>에 추가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r>
              <a:rPr lang="en-US" sz="1600" dirty="0">
                <a:solidFill>
                  <a:schemeClr val="accent5"/>
                </a:solidFill>
              </a:rPr>
              <a:t>	-&gt; &lt;ORACLE_SELECTION&gt; </a:t>
            </a:r>
            <a:r>
              <a:rPr lang="ko-KR" altLang="en-US" sz="1600" dirty="0">
                <a:solidFill>
                  <a:schemeClr val="accent5"/>
                </a:solidFill>
              </a:rPr>
              <a:t>값을 </a:t>
            </a:r>
            <a:r>
              <a:rPr lang="en-US" altLang="ko-KR" sz="1600" dirty="0">
                <a:solidFill>
                  <a:schemeClr val="accent5"/>
                </a:solidFill>
              </a:rPr>
              <a:t>4</a:t>
            </a:r>
            <a:r>
              <a:rPr lang="ko-KR" altLang="en-US" sz="1600" dirty="0">
                <a:solidFill>
                  <a:schemeClr val="accent5"/>
                </a:solidFill>
              </a:rPr>
              <a:t>로 설정</a:t>
            </a:r>
            <a:endParaRPr lang="en-US" sz="1600" dirty="0">
              <a:solidFill>
                <a:schemeClr val="accent5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1403706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dirty="0"/>
              <a:t>인지</a:t>
            </a:r>
            <a:endParaRPr lang="en-US" altLang="ko-KR" dirty="0"/>
          </a:p>
        </p:txBody>
      </p:sp>
      <p:sp>
        <p:nvSpPr>
          <p:cNvPr id="60" name="직사각형 59"/>
          <p:cNvSpPr/>
          <p:nvPr/>
        </p:nvSpPr>
        <p:spPr>
          <a:xfrm>
            <a:off x="2771075" y="210836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Ai </a:t>
            </a:r>
            <a:r>
              <a:rPr lang="ko-KR" altLang="en-US" sz="1400" dirty="0" err="1">
                <a:solidFill>
                  <a:schemeClr val="tx1"/>
                </a:solidFill>
              </a:rPr>
              <a:t>히트맵</a:t>
            </a:r>
            <a:r>
              <a:rPr lang="ko-KR" altLang="en-US" sz="1400" dirty="0">
                <a:solidFill>
                  <a:schemeClr val="tx1"/>
                </a:solidFill>
              </a:rPr>
              <a:t> 확인 </a:t>
            </a:r>
            <a:br>
              <a:rPr lang="en-US" altLang="ko-KR" sz="1400" dirty="0">
                <a:solidFill>
                  <a:schemeClr val="tx1"/>
                </a:solidFill>
              </a:rPr>
            </a:br>
            <a:r>
              <a:rPr lang="en-US" altLang="ko-KR" sz="1400" dirty="0">
                <a:solidFill>
                  <a:schemeClr val="tx1"/>
                </a:solidFill>
              </a:rPr>
              <a:t>(</a:t>
            </a:r>
            <a:r>
              <a:rPr lang="ko-KR" altLang="en-US" sz="1400" b="1" dirty="0">
                <a:solidFill>
                  <a:schemeClr val="tx1"/>
                </a:solidFill>
              </a:rPr>
              <a:t>요약</a:t>
            </a:r>
            <a:r>
              <a:rPr lang="ko-KR" altLang="en-US" sz="1400" dirty="0">
                <a:solidFill>
                  <a:schemeClr val="tx1"/>
                </a:solidFill>
              </a:rPr>
              <a:t> 이미지</a:t>
            </a:r>
            <a:r>
              <a:rPr lang="en-US" altLang="ko-KR" sz="1400" dirty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2831993" y="252646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직사각형 65"/>
          <p:cNvSpPr/>
          <p:nvPr/>
        </p:nvSpPr>
        <p:spPr>
          <a:xfrm>
            <a:off x="2771074" y="2715450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2771074" y="3298331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</a:rPr>
              <a:t>재학습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75" name="아래쪽 화살표 74"/>
          <p:cNvSpPr/>
          <p:nvPr/>
        </p:nvSpPr>
        <p:spPr>
          <a:xfrm>
            <a:off x="2827071" y="312461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6" name="직선 화살표 연결선 75"/>
          <p:cNvCxnSpPr>
            <a:stCxn id="77" idx="3"/>
            <a:endCxn id="75" idx="1"/>
          </p:cNvCxnSpPr>
          <p:nvPr/>
        </p:nvCxnSpPr>
        <p:spPr>
          <a:xfrm>
            <a:off x="1906406" y="3214671"/>
            <a:ext cx="920665" cy="89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46675" y="3076171"/>
            <a:ext cx="175973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/>
              <a:t>활성화 버튼</a:t>
            </a:r>
            <a:endParaRPr lang="ko-KR" altLang="en-US" sz="1200" dirty="0"/>
          </a:p>
        </p:txBody>
      </p:sp>
      <p:cxnSp>
        <p:nvCxnSpPr>
          <p:cNvPr id="78" name="꺾인 연결선 77"/>
          <p:cNvCxnSpPr>
            <a:stCxn id="67" idx="2"/>
            <a:endCxn id="9" idx="0"/>
          </p:cNvCxnSpPr>
          <p:nvPr/>
        </p:nvCxnSpPr>
        <p:spPr>
          <a:xfrm rot="5400000">
            <a:off x="3759372" y="3818121"/>
            <a:ext cx="195629" cy="492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꺾인 연결선 78"/>
          <p:cNvCxnSpPr>
            <a:stCxn id="67" idx="2"/>
            <a:endCxn id="81" idx="0"/>
          </p:cNvCxnSpPr>
          <p:nvPr/>
        </p:nvCxnSpPr>
        <p:spPr>
          <a:xfrm rot="16200000" flipH="1">
            <a:off x="5034804" y="2547609"/>
            <a:ext cx="173411" cy="252372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9" idx="3"/>
            <a:endCxn id="26" idx="1"/>
          </p:cNvCxnSpPr>
          <p:nvPr/>
        </p:nvCxnSpPr>
        <p:spPr>
          <a:xfrm>
            <a:off x="4943296" y="4130614"/>
            <a:ext cx="360385" cy="112183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5294800" y="389617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패치 레이블 선택</a:t>
            </a:r>
            <a:r>
              <a:rPr lang="en-US" altLang="ko-KR" sz="1400" dirty="0">
                <a:solidFill>
                  <a:schemeClr val="tx1"/>
                </a:solidFill>
              </a:rPr>
              <a:t>-</a:t>
            </a:r>
            <a:r>
              <a:rPr lang="ko-KR" altLang="en-US" sz="1400" dirty="0">
                <a:solidFill>
                  <a:schemeClr val="tx1"/>
                </a:solidFill>
              </a:rPr>
              <a:t>수정</a:t>
            </a:r>
          </a:p>
        </p:txBody>
      </p:sp>
      <p:sp>
        <p:nvSpPr>
          <p:cNvPr id="82" name="타원 81"/>
          <p:cNvSpPr/>
          <p:nvPr/>
        </p:nvSpPr>
        <p:spPr>
          <a:xfrm>
            <a:off x="7389308" y="3852025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/>
          <p:cNvSpPr/>
          <p:nvPr/>
        </p:nvSpPr>
        <p:spPr>
          <a:xfrm>
            <a:off x="7356056" y="4298925"/>
            <a:ext cx="4482158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100" b="1" dirty="0">
                <a:solidFill>
                  <a:schemeClr val="accent5"/>
                </a:solidFill>
              </a:rPr>
              <a:t>DB: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5"/>
                </a:solidFill>
              </a:rPr>
              <a:t>패치만 선택하는 경우**</a:t>
            </a:r>
            <a:br>
              <a:rPr lang="en-US" altLang="ko-KR" sz="1100" dirty="0">
                <a:solidFill>
                  <a:schemeClr val="accent5"/>
                </a:solidFill>
              </a:rPr>
            </a:br>
            <a:r>
              <a:rPr lang="ko-KR" altLang="en-US" sz="1100" dirty="0">
                <a:solidFill>
                  <a:schemeClr val="accent5"/>
                </a:solidFill>
              </a:rPr>
              <a:t>슬라이드 정보 </a:t>
            </a:r>
            <a:r>
              <a:rPr lang="en-US" altLang="ko-KR" sz="1100" dirty="0">
                <a:solidFill>
                  <a:schemeClr val="accent5"/>
                </a:solidFill>
              </a:rPr>
              <a:t>[RCMD_SLIDE]</a:t>
            </a:r>
            <a:r>
              <a:rPr lang="ko-KR" altLang="en-US" sz="1100" dirty="0">
                <a:solidFill>
                  <a:schemeClr val="accent5"/>
                </a:solidFill>
              </a:rPr>
              <a:t>에 추가</a:t>
            </a:r>
            <a:br>
              <a:rPr lang="en-US" altLang="ko-KR" sz="1100" dirty="0">
                <a:solidFill>
                  <a:schemeClr val="accent5"/>
                </a:solidFill>
              </a:rPr>
            </a:br>
            <a:r>
              <a:rPr lang="en-US" altLang="ko-KR" sz="800" dirty="0">
                <a:solidFill>
                  <a:schemeClr val="accent5"/>
                </a:solidFill>
              </a:rPr>
              <a:t>.(&lt;ORACLE_SELECTION&gt;</a:t>
            </a:r>
            <a:r>
              <a:rPr lang="ko-KR" altLang="en-US" sz="800" dirty="0">
                <a:solidFill>
                  <a:schemeClr val="accent5"/>
                </a:solidFill>
              </a:rPr>
              <a:t>에</a:t>
            </a:r>
            <a:r>
              <a:rPr lang="en-US" altLang="ko-KR" sz="800" dirty="0">
                <a:solidFill>
                  <a:schemeClr val="accent5"/>
                </a:solidFill>
              </a:rPr>
              <a:t> 5 </a:t>
            </a:r>
            <a:r>
              <a:rPr lang="ko-KR" altLang="en-US" sz="800" dirty="0">
                <a:solidFill>
                  <a:schemeClr val="accent5"/>
                </a:solidFill>
              </a:rPr>
              <a:t>입력</a:t>
            </a:r>
            <a:r>
              <a:rPr lang="en-US" altLang="ko-KR" sz="800" dirty="0">
                <a:solidFill>
                  <a:schemeClr val="accent5"/>
                </a:solidFill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chemeClr val="accent5"/>
                </a:solidFill>
              </a:rPr>
              <a:t>슬라이드도 선택하는 경우</a:t>
            </a:r>
            <a:endParaRPr lang="en-US" altLang="ko-KR" sz="1100" dirty="0">
              <a:solidFill>
                <a:schemeClr val="accent5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100" dirty="0">
                <a:solidFill>
                  <a:schemeClr val="accent5"/>
                </a:solidFill>
              </a:rPr>
              <a:t>	(&lt;ORACLE_SELECTION&gt;</a:t>
            </a:r>
            <a:r>
              <a:rPr lang="ko-KR" altLang="en-US" sz="1100" dirty="0">
                <a:solidFill>
                  <a:schemeClr val="accent5"/>
                </a:solidFill>
              </a:rPr>
              <a:t>에</a:t>
            </a:r>
            <a:r>
              <a:rPr lang="en-US" altLang="ko-KR" sz="1100" dirty="0">
                <a:solidFill>
                  <a:schemeClr val="accent5"/>
                </a:solidFill>
              </a:rPr>
              <a:t> 4 </a:t>
            </a:r>
            <a:r>
              <a:rPr lang="ko-KR" altLang="en-US" sz="1100" dirty="0">
                <a:solidFill>
                  <a:schemeClr val="accent5"/>
                </a:solidFill>
              </a:rPr>
              <a:t>입력</a:t>
            </a:r>
            <a:r>
              <a:rPr lang="en-US" altLang="ko-KR" sz="1100" dirty="0">
                <a:solidFill>
                  <a:schemeClr val="accent5"/>
                </a:solidFill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100" dirty="0">
              <a:solidFill>
                <a:schemeClr val="accent5"/>
              </a:solidFill>
            </a:endParaRPr>
          </a:p>
        </p:txBody>
      </p:sp>
      <p:cxnSp>
        <p:nvCxnSpPr>
          <p:cNvPr id="84" name="직선 화살표 연결선 83"/>
          <p:cNvCxnSpPr>
            <a:endCxn id="82" idx="5"/>
          </p:cNvCxnSpPr>
          <p:nvPr/>
        </p:nvCxnSpPr>
        <p:spPr>
          <a:xfrm flipH="1" flipV="1">
            <a:off x="7530375" y="3989180"/>
            <a:ext cx="521461" cy="503969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252445" y="1351183"/>
            <a:ext cx="59395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</a:rPr>
              <a:t>When: </a:t>
            </a:r>
            <a:r>
              <a:rPr lang="en-US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의 선택 혹은 추천</a:t>
            </a:r>
            <a:r>
              <a:rPr lang="en-US" sz="1400" dirty="0">
                <a:solidFill>
                  <a:schemeClr val="accent5"/>
                </a:solidFill>
              </a:rPr>
              <a:t>(2 cases)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sz="1400" dirty="0">
                <a:solidFill>
                  <a:schemeClr val="accent5"/>
                </a:solidFill>
              </a:rPr>
              <a:t>추천 슬라이드 중 추천 패치를 선택</a:t>
            </a:r>
            <a:endParaRPr lang="en-US" altLang="ko-KR" sz="1400" dirty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>
                <a:solidFill>
                  <a:schemeClr val="accent5"/>
                </a:solidFill>
              </a:rPr>
              <a:t>확인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제거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선택</a:t>
            </a:r>
            <a:r>
              <a:rPr lang="en-US" altLang="ko-KR" sz="1400" dirty="0">
                <a:solidFill>
                  <a:schemeClr val="accent5"/>
                </a:solidFill>
              </a:rPr>
              <a:t>] </a:t>
            </a:r>
            <a:r>
              <a:rPr lang="en-US" altLang="ko-KR" sz="1100" dirty="0">
                <a:solidFill>
                  <a:schemeClr val="accent5"/>
                </a:solidFill>
              </a:rPr>
              <a:t>(</a:t>
            </a:r>
            <a:r>
              <a:rPr lang="ko-KR" altLang="en-US" sz="1100" dirty="0" err="1">
                <a:solidFill>
                  <a:schemeClr val="accent5"/>
                </a:solidFill>
              </a:rPr>
              <a:t>재학습</a:t>
            </a:r>
            <a:r>
              <a:rPr lang="ko-KR" altLang="en-US" sz="1100" dirty="0">
                <a:solidFill>
                  <a:schemeClr val="accent5"/>
                </a:solidFill>
              </a:rPr>
              <a:t> </a:t>
            </a:r>
            <a:r>
              <a:rPr lang="en-US" altLang="ko-KR" sz="1100" dirty="0">
                <a:solidFill>
                  <a:schemeClr val="accent5"/>
                </a:solidFill>
              </a:rPr>
              <a:t>tab)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400" b="1" dirty="0">
                <a:solidFill>
                  <a:schemeClr val="accent5"/>
                </a:solidFill>
              </a:rPr>
              <a:t>Oracle</a:t>
            </a:r>
            <a:r>
              <a:rPr lang="ko-KR" altLang="en-US" sz="1400" b="1" dirty="0">
                <a:solidFill>
                  <a:schemeClr val="accent5"/>
                </a:solidFill>
              </a:rPr>
              <a:t>이 </a:t>
            </a:r>
            <a:r>
              <a:rPr lang="ko-KR" altLang="en-US" sz="1400" b="1" dirty="0" err="1">
                <a:solidFill>
                  <a:schemeClr val="accent5"/>
                </a:solidFill>
              </a:rPr>
              <a:t>비추천</a:t>
            </a:r>
            <a:r>
              <a:rPr lang="ko-KR" altLang="en-US" sz="1400" b="1" dirty="0">
                <a:solidFill>
                  <a:schemeClr val="accent5"/>
                </a:solidFill>
              </a:rPr>
              <a:t> 슬라이드 중 추천 패치를 선택하는 경우</a:t>
            </a:r>
            <a:endParaRPr lang="en-US" altLang="ko-KR" sz="1400" b="1" dirty="0">
              <a:solidFill>
                <a:schemeClr val="accent5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chemeClr val="accent5"/>
                </a:solidFill>
              </a:rPr>
              <a:t>슬라이드 정보 </a:t>
            </a:r>
            <a:r>
              <a:rPr lang="en-US" sz="1400" dirty="0">
                <a:solidFill>
                  <a:schemeClr val="accent5"/>
                </a:solidFill>
              </a:rPr>
              <a:t>[RCMD_SLIDE]</a:t>
            </a:r>
            <a:r>
              <a:rPr lang="ko-KR" altLang="en-US" sz="1400" dirty="0">
                <a:solidFill>
                  <a:schemeClr val="accent5"/>
                </a:solidFill>
              </a:rPr>
              <a:t>에 추가</a:t>
            </a:r>
            <a:r>
              <a:rPr lang="en-US" altLang="ko-KR" sz="1000" dirty="0">
                <a:solidFill>
                  <a:schemeClr val="accent5"/>
                </a:solidFill>
              </a:rPr>
              <a:t>.(</a:t>
            </a:r>
            <a:r>
              <a:rPr lang="en-US" sz="1000" dirty="0">
                <a:solidFill>
                  <a:schemeClr val="accent5"/>
                </a:solidFill>
              </a:rPr>
              <a:t>&lt;ORACLE_SELECTION&gt;</a:t>
            </a:r>
            <a:r>
              <a:rPr lang="ko-KR" altLang="en-US" sz="1000" dirty="0">
                <a:solidFill>
                  <a:schemeClr val="accent5"/>
                </a:solidFill>
              </a:rPr>
              <a:t>에</a:t>
            </a:r>
            <a:r>
              <a:rPr lang="en-US" sz="1000" dirty="0">
                <a:solidFill>
                  <a:schemeClr val="accent5"/>
                </a:solidFill>
              </a:rPr>
              <a:t> 5 </a:t>
            </a:r>
            <a:r>
              <a:rPr lang="ko-KR" altLang="en-US" sz="1000" dirty="0">
                <a:solidFill>
                  <a:schemeClr val="accent5"/>
                </a:solidFill>
              </a:rPr>
              <a:t>입력</a:t>
            </a:r>
            <a:r>
              <a:rPr lang="en-US" sz="1000" dirty="0">
                <a:solidFill>
                  <a:schemeClr val="accent5"/>
                </a:solidFill>
              </a:rPr>
              <a:t>)</a:t>
            </a:r>
            <a:endParaRPr lang="en-US" sz="1400" dirty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>
                <a:solidFill>
                  <a:schemeClr val="accent5"/>
                </a:solidFill>
              </a:rPr>
              <a:t>확인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제거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선택</a:t>
            </a:r>
            <a:r>
              <a:rPr lang="en-US" altLang="ko-KR" sz="1400" dirty="0">
                <a:solidFill>
                  <a:schemeClr val="accent5"/>
                </a:solidFill>
              </a:rPr>
              <a:t>] </a:t>
            </a:r>
            <a:r>
              <a:rPr lang="en-US" altLang="ko-KR" sz="1100" dirty="0">
                <a:solidFill>
                  <a:schemeClr val="accent5"/>
                </a:solidFill>
              </a:rPr>
              <a:t>(</a:t>
            </a:r>
            <a:r>
              <a:rPr lang="ko-KR" altLang="en-US" sz="1100" dirty="0">
                <a:solidFill>
                  <a:schemeClr val="accent5"/>
                </a:solidFill>
              </a:rPr>
              <a:t>검사결과</a:t>
            </a:r>
            <a:r>
              <a:rPr lang="en-US" altLang="ko-KR" sz="1100" dirty="0">
                <a:solidFill>
                  <a:schemeClr val="accent5"/>
                </a:solidFill>
              </a:rPr>
              <a:t>/</a:t>
            </a:r>
            <a:r>
              <a:rPr lang="ko-KR" altLang="en-US" sz="1100" dirty="0" err="1">
                <a:solidFill>
                  <a:schemeClr val="accent5"/>
                </a:solidFill>
              </a:rPr>
              <a:t>재학습</a:t>
            </a:r>
            <a:r>
              <a:rPr lang="ko-KR" altLang="en-US" sz="1100" dirty="0">
                <a:solidFill>
                  <a:schemeClr val="accent5"/>
                </a:solidFill>
              </a:rPr>
              <a:t> </a:t>
            </a:r>
            <a:r>
              <a:rPr lang="en-US" altLang="ko-KR" sz="1100" dirty="0">
                <a:solidFill>
                  <a:schemeClr val="accent5"/>
                </a:solidFill>
              </a:rPr>
              <a:t>tab DP)</a:t>
            </a:r>
          </a:p>
        </p:txBody>
      </p:sp>
      <p:cxnSp>
        <p:nvCxnSpPr>
          <p:cNvPr id="86" name="직선 화살표 연결선 85"/>
          <p:cNvCxnSpPr>
            <a:stCxn id="49" idx="0"/>
            <a:endCxn id="9" idx="1"/>
          </p:cNvCxnSpPr>
          <p:nvPr/>
        </p:nvCxnSpPr>
        <p:spPr>
          <a:xfrm flipV="1">
            <a:off x="1747739" y="4130614"/>
            <a:ext cx="1018414" cy="885832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568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u="sng" dirty="0"/>
              <a:t>사용 시나리오 </a:t>
            </a:r>
            <a:r>
              <a:rPr lang="en-US" altLang="ko-KR" sz="4800" u="sng" dirty="0"/>
              <a:t>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상황</a:t>
            </a:r>
            <a:r>
              <a:rPr lang="en-US" altLang="ko-KR" dirty="0"/>
              <a:t>: </a:t>
            </a:r>
            <a:r>
              <a:rPr lang="ko-KR" altLang="en-US" dirty="0"/>
              <a:t>추천 리스트 확인 중 </a:t>
            </a:r>
            <a:endParaRPr lang="en-US" altLang="ko-KR" dirty="0"/>
          </a:p>
          <a:p>
            <a:r>
              <a:rPr lang="ko-KR" altLang="en-US" dirty="0"/>
              <a:t>결과</a:t>
            </a:r>
            <a:r>
              <a:rPr lang="en-US" altLang="ko-KR" dirty="0"/>
              <a:t>: </a:t>
            </a:r>
            <a:r>
              <a:rPr lang="ko-KR" altLang="en-US" dirty="0"/>
              <a:t>추천 </a:t>
            </a:r>
            <a:r>
              <a:rPr lang="ko-KR" altLang="en-US" u="sng" dirty="0"/>
              <a:t>슬라이드 </a:t>
            </a:r>
            <a:r>
              <a:rPr lang="ko-KR" altLang="en-US" dirty="0"/>
              <a:t>학습</a:t>
            </a:r>
          </a:p>
        </p:txBody>
      </p:sp>
    </p:spTree>
    <p:extLst>
      <p:ext uri="{BB962C8B-B14F-4D97-AF65-F5344CB8AC3E}">
        <p14:creationId xmlns:p14="http://schemas.microsoft.com/office/powerpoint/2010/main" val="370519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1124</Words>
  <Application>Microsoft Office PowerPoint</Application>
  <PresentationFormat>와이드스크린</PresentationFormat>
  <Paragraphs>205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강현구[ 학부졸업 / 수학교육과 ]</cp:lastModifiedBy>
  <cp:revision>44</cp:revision>
  <dcterms:created xsi:type="dcterms:W3CDTF">2022-11-27T06:17:51Z</dcterms:created>
  <dcterms:modified xsi:type="dcterms:W3CDTF">2022-12-09T04:03:19Z</dcterms:modified>
</cp:coreProperties>
</file>

<file path=docProps/thumbnail.jpeg>
</file>